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Lst>
  <p:sldSz cx="12192000" cy="6858000"/>
  <p:notesSz cx="12192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4" d="100"/>
          <a:sy n="64" d="100"/>
        </p:scale>
        <p:origin x="954"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s-CL" smtClean="0"/>
              <a:t>‹Nº›</a:t>
            </a:fld>
            <a:endParaRPr lang="es-CL" dirty="0"/>
          </a:p>
        </p:txBody>
      </p:sp>
    </p:spTree>
    <p:extLst>
      <p:ext uri="{BB962C8B-B14F-4D97-AF65-F5344CB8AC3E}">
        <p14:creationId xmlns:p14="http://schemas.microsoft.com/office/powerpoint/2010/main" val="4204319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pPr marL="38100">
              <a:lnSpc>
                <a:spcPts val="1100"/>
              </a:lnSpc>
            </a:pPr>
            <a:fld id="{81D60167-4931-47E6-BA6A-407CBD079E47}" type="slidenum">
              <a:rPr lang="es-CL" smtClean="0"/>
              <a:t>‹Nº›</a:t>
            </a:fld>
            <a:endParaRPr lang="es-CL" dirty="0"/>
          </a:p>
        </p:txBody>
      </p:sp>
    </p:spTree>
    <p:extLst>
      <p:ext uri="{BB962C8B-B14F-4D97-AF65-F5344CB8AC3E}">
        <p14:creationId xmlns:p14="http://schemas.microsoft.com/office/powerpoint/2010/main" val="3037423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s-CL" smtClean="0"/>
              <a:t>‹Nº›</a:t>
            </a:fld>
            <a:endParaRPr lang="es-CL" dirty="0"/>
          </a:p>
        </p:txBody>
      </p:sp>
    </p:spTree>
    <p:extLst>
      <p:ext uri="{BB962C8B-B14F-4D97-AF65-F5344CB8AC3E}">
        <p14:creationId xmlns:p14="http://schemas.microsoft.com/office/powerpoint/2010/main" val="2026805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s-CL" smtClean="0"/>
              <a:t>‹Nº›</a:t>
            </a:fld>
            <a:endParaRPr lang="es-CL"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569058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s-CL" smtClean="0"/>
              <a:t>‹Nº›</a:t>
            </a:fld>
            <a:endParaRPr lang="es-CL" dirty="0"/>
          </a:p>
        </p:txBody>
      </p:sp>
    </p:spTree>
    <p:extLst>
      <p:ext uri="{BB962C8B-B14F-4D97-AF65-F5344CB8AC3E}">
        <p14:creationId xmlns:p14="http://schemas.microsoft.com/office/powerpoint/2010/main" val="4001321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4"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s-CL" smtClean="0"/>
              <a:t>‹Nº›</a:t>
            </a:fld>
            <a:endParaRPr lang="es-CL" dirty="0"/>
          </a:p>
        </p:txBody>
      </p:sp>
    </p:spTree>
    <p:extLst>
      <p:ext uri="{BB962C8B-B14F-4D97-AF65-F5344CB8AC3E}">
        <p14:creationId xmlns:p14="http://schemas.microsoft.com/office/powerpoint/2010/main" val="32977466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4"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s-CL" smtClean="0"/>
              <a:t>‹Nº›</a:t>
            </a:fld>
            <a:endParaRPr lang="es-CL" dirty="0"/>
          </a:p>
        </p:txBody>
      </p:sp>
    </p:spTree>
    <p:extLst>
      <p:ext uri="{BB962C8B-B14F-4D97-AF65-F5344CB8AC3E}">
        <p14:creationId xmlns:p14="http://schemas.microsoft.com/office/powerpoint/2010/main" val="694680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s-CL" smtClean="0"/>
              <a:t>‹Nº›</a:t>
            </a:fld>
            <a:endParaRPr lang="es-CL" dirty="0"/>
          </a:p>
        </p:txBody>
      </p:sp>
    </p:spTree>
    <p:extLst>
      <p:ext uri="{BB962C8B-B14F-4D97-AF65-F5344CB8AC3E}">
        <p14:creationId xmlns:p14="http://schemas.microsoft.com/office/powerpoint/2010/main" val="3592392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s-CL" smtClean="0"/>
              <a:t>‹Nº›</a:t>
            </a:fld>
            <a:endParaRPr lang="es-CL" dirty="0"/>
          </a:p>
        </p:txBody>
      </p:sp>
    </p:spTree>
    <p:extLst>
      <p:ext uri="{BB962C8B-B14F-4D97-AF65-F5344CB8AC3E}">
        <p14:creationId xmlns:p14="http://schemas.microsoft.com/office/powerpoint/2010/main" val="1821799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12/10/2024</a:t>
            </a:fld>
            <a:endParaRPr lang="en-US"/>
          </a:p>
        </p:txBody>
      </p:sp>
      <p:sp>
        <p:nvSpPr>
          <p:cNvPr id="4" name="Holder 4"/>
          <p:cNvSpPr>
            <a:spLocks noGrp="1"/>
          </p:cNvSpPr>
          <p:nvPr>
            <p:ph type="sldNum" sz="quarter" idx="7"/>
          </p:nvPr>
        </p:nvSpPr>
        <p:spPr/>
        <p:txBody>
          <a:bodyPr lIns="0" tIns="0" rIns="0" bIns="0"/>
          <a:lstStyle>
            <a:lvl1pPr>
              <a:defRPr sz="1050" b="0" i="0">
                <a:solidFill>
                  <a:schemeClr val="bg1"/>
                </a:solidFill>
                <a:latin typeface="Carlito"/>
                <a:cs typeface="Carlito"/>
              </a:defRPr>
            </a:lvl1pPr>
          </a:lstStyle>
          <a:p>
            <a:pPr marL="38100">
              <a:lnSpc>
                <a:spcPts val="1100"/>
              </a:lnSpc>
            </a:pPr>
            <a:fld id="{81D60167-4931-47E6-BA6A-407CBD079E47}" type="slidenum">
              <a:rPr dirty="0"/>
              <a:t>‹Nº›</a:t>
            </a:fld>
            <a:endParaRPr dirty="0"/>
          </a:p>
        </p:txBody>
      </p:sp>
    </p:spTree>
    <p:extLst>
      <p:ext uri="{BB962C8B-B14F-4D97-AF65-F5344CB8AC3E}">
        <p14:creationId xmlns:p14="http://schemas.microsoft.com/office/powerpoint/2010/main" val="3242716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rgbClr val="40404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12/10/2024</a:t>
            </a:fld>
            <a:endParaRPr lang="en-US"/>
          </a:p>
        </p:txBody>
      </p:sp>
      <p:sp>
        <p:nvSpPr>
          <p:cNvPr id="5" name="Holder 5"/>
          <p:cNvSpPr>
            <a:spLocks noGrp="1"/>
          </p:cNvSpPr>
          <p:nvPr>
            <p:ph type="sldNum" sz="quarter" idx="7"/>
          </p:nvPr>
        </p:nvSpPr>
        <p:spPr/>
        <p:txBody>
          <a:bodyPr lIns="0" tIns="0" rIns="0" bIns="0"/>
          <a:lstStyle>
            <a:lvl1pPr>
              <a:defRPr sz="1050" b="0" i="0">
                <a:solidFill>
                  <a:schemeClr val="bg1"/>
                </a:solidFill>
                <a:latin typeface="Carlito"/>
                <a:cs typeface="Carlito"/>
              </a:defRPr>
            </a:lvl1pPr>
          </a:lstStyle>
          <a:p>
            <a:pPr marL="38100">
              <a:lnSpc>
                <a:spcPts val="1100"/>
              </a:lnSpc>
            </a:pPr>
            <a:fld id="{81D60167-4931-47E6-BA6A-407CBD079E47}" type="slidenum">
              <a:rPr dirty="0"/>
              <a:t>‹Nº›</a:t>
            </a:fld>
            <a:endParaRPr dirty="0"/>
          </a:p>
        </p:txBody>
      </p:sp>
    </p:spTree>
    <p:extLst>
      <p:ext uri="{BB962C8B-B14F-4D97-AF65-F5344CB8AC3E}">
        <p14:creationId xmlns:p14="http://schemas.microsoft.com/office/powerpoint/2010/main" val="142877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s-CL" smtClean="0"/>
              <a:t>‹Nº›</a:t>
            </a:fld>
            <a:endParaRPr lang="es-CL" dirty="0"/>
          </a:p>
        </p:txBody>
      </p:sp>
    </p:spTree>
    <p:extLst>
      <p:ext uri="{BB962C8B-B14F-4D97-AF65-F5344CB8AC3E}">
        <p14:creationId xmlns:p14="http://schemas.microsoft.com/office/powerpoint/2010/main" val="2399301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s-CL" smtClean="0"/>
              <a:t>‹Nº›</a:t>
            </a:fld>
            <a:endParaRPr lang="es-CL" dirty="0"/>
          </a:p>
        </p:txBody>
      </p:sp>
    </p:spTree>
    <p:extLst>
      <p:ext uri="{BB962C8B-B14F-4D97-AF65-F5344CB8AC3E}">
        <p14:creationId xmlns:p14="http://schemas.microsoft.com/office/powerpoint/2010/main" val="1744093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pPr marL="38100">
              <a:lnSpc>
                <a:spcPts val="1100"/>
              </a:lnSpc>
            </a:pPr>
            <a:fld id="{81D60167-4931-47E6-BA6A-407CBD079E47}" type="slidenum">
              <a:rPr lang="es-CL" smtClean="0"/>
              <a:t>‹Nº›</a:t>
            </a:fld>
            <a:endParaRPr lang="es-CL" dirty="0"/>
          </a:p>
        </p:txBody>
      </p:sp>
    </p:spTree>
    <p:extLst>
      <p:ext uri="{BB962C8B-B14F-4D97-AF65-F5344CB8AC3E}">
        <p14:creationId xmlns:p14="http://schemas.microsoft.com/office/powerpoint/2010/main" val="4121398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12/10/2024</a:t>
            </a:fld>
            <a:endParaRPr lang="en-US"/>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pPr marL="38100">
              <a:lnSpc>
                <a:spcPts val="1100"/>
              </a:lnSpc>
            </a:pPr>
            <a:fld id="{81D60167-4931-47E6-BA6A-407CBD079E47}" type="slidenum">
              <a:rPr lang="es-CL" smtClean="0"/>
              <a:t>‹Nº›</a:t>
            </a:fld>
            <a:endParaRPr lang="es-CL" dirty="0"/>
          </a:p>
        </p:txBody>
      </p:sp>
    </p:spTree>
    <p:extLst>
      <p:ext uri="{BB962C8B-B14F-4D97-AF65-F5344CB8AC3E}">
        <p14:creationId xmlns:p14="http://schemas.microsoft.com/office/powerpoint/2010/main" val="2576290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3"/>
          <p:cNvSpPr>
            <a:spLocks noGrp="1"/>
          </p:cNvSpPr>
          <p:nvPr>
            <p:ph type="ftr" sz="quarter" idx="11"/>
          </p:nvPr>
        </p:nvSpPr>
        <p:spPr/>
        <p:txBody>
          <a:bodyPr/>
          <a:lstStyle/>
          <a:p>
            <a:endParaRPr lang="es-CL"/>
          </a:p>
        </p:txBody>
      </p:sp>
      <p:sp>
        <p:nvSpPr>
          <p:cNvPr id="6" name="Slide Number Placeholder 4"/>
          <p:cNvSpPr>
            <a:spLocks noGrp="1"/>
          </p:cNvSpPr>
          <p:nvPr>
            <p:ph type="sldNum" sz="quarter" idx="12"/>
          </p:nvPr>
        </p:nvSpPr>
        <p:spPr/>
        <p:txBody>
          <a:bodyPr/>
          <a:lstStyle/>
          <a:p>
            <a:pPr marL="38100">
              <a:lnSpc>
                <a:spcPts val="1100"/>
              </a:lnSpc>
            </a:pPr>
            <a:fld id="{81D60167-4931-47E6-BA6A-407CBD079E47}" type="slidenum">
              <a:rPr lang="es-CL" smtClean="0"/>
              <a:t>‹Nº›</a:t>
            </a:fld>
            <a:endParaRPr lang="es-CL" dirty="0"/>
          </a:p>
        </p:txBody>
      </p:sp>
    </p:spTree>
    <p:extLst>
      <p:ext uri="{BB962C8B-B14F-4D97-AF65-F5344CB8AC3E}">
        <p14:creationId xmlns:p14="http://schemas.microsoft.com/office/powerpoint/2010/main" val="2717593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2"/>
          <p:cNvSpPr>
            <a:spLocks noGrp="1"/>
          </p:cNvSpPr>
          <p:nvPr>
            <p:ph type="ftr" sz="quarter" idx="11"/>
          </p:nvPr>
        </p:nvSpPr>
        <p:spPr/>
        <p:txBody>
          <a:bodyPr/>
          <a:lstStyle/>
          <a:p>
            <a:endParaRPr lang="es-CL"/>
          </a:p>
        </p:txBody>
      </p:sp>
      <p:sp>
        <p:nvSpPr>
          <p:cNvPr id="6" name="Slide Number Placeholder 3"/>
          <p:cNvSpPr>
            <a:spLocks noGrp="1"/>
          </p:cNvSpPr>
          <p:nvPr>
            <p:ph type="sldNum" sz="quarter" idx="12"/>
          </p:nvPr>
        </p:nvSpPr>
        <p:spPr/>
        <p:txBody>
          <a:bodyPr/>
          <a:lstStyle/>
          <a:p>
            <a:pPr marL="38100">
              <a:lnSpc>
                <a:spcPts val="1100"/>
              </a:lnSpc>
            </a:pPr>
            <a:fld id="{81D60167-4931-47E6-BA6A-407CBD079E47}" type="slidenum">
              <a:rPr lang="es-CL" smtClean="0"/>
              <a:t>‹Nº›</a:t>
            </a:fld>
            <a:endParaRPr lang="es-CL" dirty="0"/>
          </a:p>
        </p:txBody>
      </p:sp>
    </p:spTree>
    <p:extLst>
      <p:ext uri="{BB962C8B-B14F-4D97-AF65-F5344CB8AC3E}">
        <p14:creationId xmlns:p14="http://schemas.microsoft.com/office/powerpoint/2010/main" val="3371051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5"/>
          <p:cNvSpPr>
            <a:spLocks noGrp="1"/>
          </p:cNvSpPr>
          <p:nvPr>
            <p:ph type="ftr" sz="quarter" idx="11"/>
          </p:nvPr>
        </p:nvSpPr>
        <p:spPr/>
        <p:txBody>
          <a:bodyPr/>
          <a:lstStyle/>
          <a:p>
            <a:endParaRPr lang="es-CL"/>
          </a:p>
        </p:txBody>
      </p:sp>
      <p:sp>
        <p:nvSpPr>
          <p:cNvPr id="6" name="Slide Number Placeholder 6"/>
          <p:cNvSpPr>
            <a:spLocks noGrp="1"/>
          </p:cNvSpPr>
          <p:nvPr>
            <p:ph type="sldNum" sz="quarter" idx="12"/>
          </p:nvPr>
        </p:nvSpPr>
        <p:spPr/>
        <p:txBody>
          <a:bodyPr/>
          <a:lstStyle/>
          <a:p>
            <a:pPr marL="38100">
              <a:lnSpc>
                <a:spcPts val="1100"/>
              </a:lnSpc>
            </a:pPr>
            <a:fld id="{81D60167-4931-47E6-BA6A-407CBD079E47}" type="slidenum">
              <a:rPr lang="es-CL" smtClean="0"/>
              <a:t>‹Nº›</a:t>
            </a:fld>
            <a:endParaRPr lang="es-CL" dirty="0"/>
          </a:p>
        </p:txBody>
      </p:sp>
    </p:spTree>
    <p:extLst>
      <p:ext uri="{BB962C8B-B14F-4D97-AF65-F5344CB8AC3E}">
        <p14:creationId xmlns:p14="http://schemas.microsoft.com/office/powerpoint/2010/main" val="3588624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pPr marL="38100">
              <a:lnSpc>
                <a:spcPts val="1100"/>
              </a:lnSpc>
            </a:pPr>
            <a:fld id="{81D60167-4931-47E6-BA6A-407CBD079E47}" type="slidenum">
              <a:rPr lang="es-CL" smtClean="0"/>
              <a:t>‹Nº›</a:t>
            </a:fld>
            <a:endParaRPr lang="es-CL" dirty="0"/>
          </a:p>
        </p:txBody>
      </p:sp>
    </p:spTree>
    <p:extLst>
      <p:ext uri="{BB962C8B-B14F-4D97-AF65-F5344CB8AC3E}">
        <p14:creationId xmlns:p14="http://schemas.microsoft.com/office/powerpoint/2010/main" val="2177569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D8BD707-D9CF-40AE-B4C6-C98DA3205C09}" type="datetimeFigureOut">
              <a:rPr lang="en-US" smtClean="0"/>
              <a:t>12/10/2024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CL"/>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marL="38100">
              <a:lnSpc>
                <a:spcPts val="1100"/>
              </a:lnSpc>
            </a:pPr>
            <a:fld id="{81D60167-4931-47E6-BA6A-407CBD079E47}" type="slidenum">
              <a:rPr lang="es-CL" smtClean="0"/>
              <a:t>‹Nº›</a:t>
            </a:fld>
            <a:endParaRPr lang="es-CL" dirty="0"/>
          </a:p>
        </p:txBody>
      </p:sp>
    </p:spTree>
    <p:extLst>
      <p:ext uri="{BB962C8B-B14F-4D97-AF65-F5344CB8AC3E}">
        <p14:creationId xmlns:p14="http://schemas.microsoft.com/office/powerpoint/2010/main" val="356307715"/>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coursera.org/professional-certificates/ibm-data-science?&amp;instructors" TargetMode="External"/><Relationship Id="rId2" Type="http://schemas.openxmlformats.org/officeDocument/2006/relationships/hyperlink" Target="https://github.com/navassherif98/IBM_Data_Science_Professional_Certification/blob/master/10.Applied_Data_Science_Capstone/Week%204%20Predictive%20Analysis%20(Classification)/Machine%20Learning%20Prediction.ipynb"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jpg"/><Relationship Id="rId3" Type="http://schemas.openxmlformats.org/officeDocument/2006/relationships/image" Target="../media/image33.jp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2.png"/><Relationship Id="rId16" Type="http://schemas.openxmlformats.org/officeDocument/2006/relationships/image" Target="../media/image46.png"/><Relationship Id="rId1" Type="http://schemas.openxmlformats.org/officeDocument/2006/relationships/slideLayout" Target="../slideLayouts/slideLayout1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333745"/>
            <a:ext cx="12192000" cy="524510"/>
            <a:chOff x="0" y="6333745"/>
            <a:chExt cx="12192000" cy="524510"/>
          </a:xfrm>
        </p:grpSpPr>
        <p:sp>
          <p:nvSpPr>
            <p:cNvPr id="3" name="object 3"/>
            <p:cNvSpPr/>
            <p:nvPr/>
          </p:nvSpPr>
          <p:spPr>
            <a:xfrm>
              <a:off x="3047" y="6400798"/>
              <a:ext cx="12188825" cy="457200"/>
            </a:xfrm>
            <a:custGeom>
              <a:avLst/>
              <a:gdLst/>
              <a:ahLst/>
              <a:cxnLst/>
              <a:rect l="l" t="t" r="r" b="b"/>
              <a:pathLst>
                <a:path w="12188825" h="457200">
                  <a:moveTo>
                    <a:pt x="12188444" y="0"/>
                  </a:moveTo>
                  <a:lnTo>
                    <a:pt x="0" y="0"/>
                  </a:lnTo>
                  <a:lnTo>
                    <a:pt x="0" y="457199"/>
                  </a:lnTo>
                  <a:lnTo>
                    <a:pt x="12188444" y="457199"/>
                  </a:lnTo>
                  <a:lnTo>
                    <a:pt x="12188444" y="0"/>
                  </a:lnTo>
                  <a:close/>
                </a:path>
              </a:pathLst>
            </a:custGeom>
            <a:solidFill>
              <a:srgbClr val="BB562C"/>
            </a:solidFill>
          </p:spPr>
          <p:txBody>
            <a:bodyPr wrap="square" lIns="0" tIns="0" rIns="0" bIns="0" rtlCol="0"/>
            <a:lstStyle/>
            <a:p>
              <a:endParaRPr/>
            </a:p>
          </p:txBody>
        </p:sp>
        <p:sp>
          <p:nvSpPr>
            <p:cNvPr id="4" name="object 4"/>
            <p:cNvSpPr/>
            <p:nvPr/>
          </p:nvSpPr>
          <p:spPr>
            <a:xfrm>
              <a:off x="0" y="6333745"/>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solidFill>
              <a:srgbClr val="E28312"/>
            </a:solidFill>
          </p:spPr>
          <p:txBody>
            <a:bodyPr wrap="square" lIns="0" tIns="0" rIns="0" bIns="0" rtlCol="0"/>
            <a:lstStyle/>
            <a:p>
              <a:endParaRPr/>
            </a:p>
          </p:txBody>
        </p:sp>
      </p:grpSp>
      <p:sp>
        <p:nvSpPr>
          <p:cNvPr id="5" name="object 5"/>
          <p:cNvSpPr/>
          <p:nvPr/>
        </p:nvSpPr>
        <p:spPr>
          <a:xfrm>
            <a:off x="1207008" y="4343400"/>
            <a:ext cx="9875520" cy="0"/>
          </a:xfrm>
          <a:custGeom>
            <a:avLst/>
            <a:gdLst/>
            <a:ahLst/>
            <a:cxnLst/>
            <a:rect l="l" t="t" r="r" b="b"/>
            <a:pathLst>
              <a:path w="9875520">
                <a:moveTo>
                  <a:pt x="0" y="0"/>
                </a:moveTo>
                <a:lnTo>
                  <a:pt x="9875520" y="0"/>
                </a:lnTo>
              </a:path>
            </a:pathLst>
          </a:custGeom>
          <a:ln w="6096">
            <a:solidFill>
              <a:srgbClr val="7D7D7D"/>
            </a:solidFill>
          </a:ln>
        </p:spPr>
        <p:txBody>
          <a:bodyPr wrap="square" lIns="0" tIns="0" rIns="0" bIns="0" rtlCol="0"/>
          <a:lstStyle/>
          <a:p>
            <a:endParaRPr/>
          </a:p>
        </p:txBody>
      </p:sp>
      <p:sp>
        <p:nvSpPr>
          <p:cNvPr id="6" name="object 6"/>
          <p:cNvSpPr txBox="1">
            <a:spLocks noGrp="1"/>
          </p:cNvSpPr>
          <p:nvPr>
            <p:ph idx="1"/>
          </p:nvPr>
        </p:nvSpPr>
        <p:spPr>
          <a:xfrm>
            <a:off x="1171575" y="1622485"/>
            <a:ext cx="9848849" cy="2589365"/>
          </a:xfrm>
          <a:prstGeom prst="rect">
            <a:avLst/>
          </a:prstGeom>
        </p:spPr>
        <p:txBody>
          <a:bodyPr vert="horz" wrap="square" lIns="0" tIns="481523" rIns="0" bIns="0" rtlCol="0">
            <a:spAutoFit/>
          </a:bodyPr>
          <a:lstStyle/>
          <a:p>
            <a:pPr marL="16510" marR="5080">
              <a:lnSpc>
                <a:spcPts val="8200"/>
              </a:lnSpc>
              <a:spcBef>
                <a:spcPts val="1540"/>
              </a:spcBef>
            </a:pPr>
            <a:r>
              <a:rPr lang="es-MX" sz="8800" spc="-535" dirty="0">
                <a:latin typeface="Bahnschrift Light SemiCondensed" panose="020B0502040204020203" pitchFamily="34" charset="0"/>
              </a:rPr>
              <a:t>Proyecto de ciencia de datos</a:t>
            </a:r>
            <a:endParaRPr sz="8800" spc="-360" dirty="0">
              <a:latin typeface="Bahnschrift Light SemiCondensed"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543559"/>
            <a:ext cx="6534150" cy="756920"/>
          </a:xfrm>
          <a:prstGeom prst="rect">
            <a:avLst/>
          </a:prstGeom>
        </p:spPr>
        <p:txBody>
          <a:bodyPr vert="horz" wrap="square" lIns="0" tIns="12700" rIns="0" bIns="0" rtlCol="0">
            <a:spAutoFit/>
          </a:bodyPr>
          <a:lstStyle/>
          <a:p>
            <a:pPr marL="12700">
              <a:lnSpc>
                <a:spcPct val="100000"/>
              </a:lnSpc>
              <a:spcBef>
                <a:spcPts val="100"/>
              </a:spcBef>
            </a:pPr>
            <a:r>
              <a:rPr spc="-670" dirty="0"/>
              <a:t>EDA </a:t>
            </a:r>
            <a:r>
              <a:rPr spc="-45" dirty="0"/>
              <a:t>with </a:t>
            </a:r>
            <a:r>
              <a:rPr spc="-340" dirty="0"/>
              <a:t>Data</a:t>
            </a:r>
            <a:r>
              <a:rPr spc="-650" dirty="0"/>
              <a:t> </a:t>
            </a:r>
            <a:r>
              <a:rPr spc="-270" dirty="0"/>
              <a:t>Visualization</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10</a:t>
            </a:fld>
            <a:endParaRPr dirty="0"/>
          </a:p>
        </p:txBody>
      </p:sp>
      <p:sp>
        <p:nvSpPr>
          <p:cNvPr id="6" name="CuadroTexto 5">
            <a:extLst>
              <a:ext uri="{FF2B5EF4-FFF2-40B4-BE49-F238E27FC236}">
                <a16:creationId xmlns:a16="http://schemas.microsoft.com/office/drawing/2014/main" id="{B4E8DA33-1920-0E59-E932-6BBC2202BD84}"/>
              </a:ext>
            </a:extLst>
          </p:cNvPr>
          <p:cNvSpPr txBox="1"/>
          <p:nvPr/>
        </p:nvSpPr>
        <p:spPr>
          <a:xfrm>
            <a:off x="916635" y="2133600"/>
            <a:ext cx="8989365" cy="3970318"/>
          </a:xfrm>
          <a:prstGeom prst="rect">
            <a:avLst/>
          </a:prstGeom>
          <a:noFill/>
        </p:spPr>
        <p:txBody>
          <a:bodyPr wrap="square" rtlCol="0">
            <a:spAutoFit/>
          </a:bodyPr>
          <a:lstStyle/>
          <a:p>
            <a:r>
              <a:rPr lang="es-CL"/>
              <a:t>Se realizó un análisis exploratorio de datos (EDA) en las siguientes variables: </a:t>
            </a:r>
            <a:r>
              <a:rPr lang="es-CL" b="1"/>
              <a:t>Flight Number</a:t>
            </a:r>
            <a:r>
              <a:rPr lang="es-CL"/>
              <a:t>, </a:t>
            </a:r>
            <a:r>
              <a:rPr lang="es-CL" b="1"/>
              <a:t>Payload Mass</a:t>
            </a:r>
            <a:r>
              <a:rPr lang="es-CL"/>
              <a:t>, </a:t>
            </a:r>
            <a:r>
              <a:rPr lang="es-CL" b="1"/>
              <a:t>Launch Site</a:t>
            </a:r>
            <a:r>
              <a:rPr lang="es-CL"/>
              <a:t>, </a:t>
            </a:r>
            <a:r>
              <a:rPr lang="es-CL" b="1"/>
              <a:t>Orbit</a:t>
            </a:r>
            <a:r>
              <a:rPr lang="es-CL"/>
              <a:t>, </a:t>
            </a:r>
            <a:r>
              <a:rPr lang="es-CL" b="1"/>
              <a:t>Class</a:t>
            </a:r>
            <a:r>
              <a:rPr lang="es-CL"/>
              <a:t> y </a:t>
            </a:r>
            <a:r>
              <a:rPr lang="es-CL" b="1"/>
              <a:t>Year</a:t>
            </a:r>
            <a:r>
              <a:rPr lang="es-CL"/>
              <a:t>.</a:t>
            </a:r>
          </a:p>
          <a:p>
            <a:r>
              <a:rPr lang="es-CL" b="1"/>
              <a:t>Gráficos utilizados:</a:t>
            </a:r>
            <a:endParaRPr lang="es-CL"/>
          </a:p>
          <a:p>
            <a:pPr>
              <a:buFont typeface="Arial" panose="020B0604020202020204" pitchFamily="34" charset="0"/>
              <a:buChar char="•"/>
            </a:pPr>
            <a:r>
              <a:rPr lang="es-CL" b="1"/>
              <a:t>Flight Number</a:t>
            </a:r>
            <a:r>
              <a:rPr lang="es-CL"/>
              <a:t> vs. </a:t>
            </a:r>
            <a:r>
              <a:rPr lang="es-CL" b="1"/>
              <a:t>Payload Mass</a:t>
            </a:r>
            <a:endParaRPr lang="es-CL"/>
          </a:p>
          <a:p>
            <a:pPr>
              <a:buFont typeface="Arial" panose="020B0604020202020204" pitchFamily="34" charset="0"/>
              <a:buChar char="•"/>
            </a:pPr>
            <a:r>
              <a:rPr lang="es-CL" b="1"/>
              <a:t>Flight Number</a:t>
            </a:r>
            <a:r>
              <a:rPr lang="es-CL"/>
              <a:t> vs. </a:t>
            </a:r>
            <a:r>
              <a:rPr lang="es-CL" b="1"/>
              <a:t>Launch Site</a:t>
            </a:r>
            <a:endParaRPr lang="es-CL"/>
          </a:p>
          <a:p>
            <a:pPr>
              <a:buFont typeface="Arial" panose="020B0604020202020204" pitchFamily="34" charset="0"/>
              <a:buChar char="•"/>
            </a:pPr>
            <a:r>
              <a:rPr lang="es-CL" b="1"/>
              <a:t>Payload Mass</a:t>
            </a:r>
            <a:r>
              <a:rPr lang="es-CL"/>
              <a:t> vs. </a:t>
            </a:r>
            <a:r>
              <a:rPr lang="es-CL" b="1"/>
              <a:t>Launch Site</a:t>
            </a:r>
            <a:endParaRPr lang="es-CL"/>
          </a:p>
          <a:p>
            <a:pPr>
              <a:buFont typeface="Arial" panose="020B0604020202020204" pitchFamily="34" charset="0"/>
              <a:buChar char="•"/>
            </a:pPr>
            <a:r>
              <a:rPr lang="es-CL" b="1"/>
              <a:t>Orbit</a:t>
            </a:r>
            <a:r>
              <a:rPr lang="es-CL"/>
              <a:t> vs. </a:t>
            </a:r>
            <a:r>
              <a:rPr lang="es-CL" b="1"/>
              <a:t>Success Rate</a:t>
            </a:r>
            <a:endParaRPr lang="es-CL"/>
          </a:p>
          <a:p>
            <a:pPr>
              <a:buFont typeface="Arial" panose="020B0604020202020204" pitchFamily="34" charset="0"/>
              <a:buChar char="•"/>
            </a:pPr>
            <a:r>
              <a:rPr lang="es-CL" b="1"/>
              <a:t>Flight Number</a:t>
            </a:r>
            <a:r>
              <a:rPr lang="es-CL"/>
              <a:t> vs. </a:t>
            </a:r>
            <a:r>
              <a:rPr lang="es-CL" b="1"/>
              <a:t>Orbit</a:t>
            </a:r>
            <a:endParaRPr lang="es-CL"/>
          </a:p>
          <a:p>
            <a:pPr>
              <a:buFont typeface="Arial" panose="020B0604020202020204" pitchFamily="34" charset="0"/>
              <a:buChar char="•"/>
            </a:pPr>
            <a:r>
              <a:rPr lang="es-CL" b="1"/>
              <a:t>Payload</a:t>
            </a:r>
            <a:r>
              <a:rPr lang="es-CL"/>
              <a:t> vs. </a:t>
            </a:r>
            <a:r>
              <a:rPr lang="es-CL" b="1"/>
              <a:t>Orbit</a:t>
            </a:r>
            <a:endParaRPr lang="es-CL"/>
          </a:p>
          <a:p>
            <a:pPr>
              <a:buFont typeface="Arial" panose="020B0604020202020204" pitchFamily="34" charset="0"/>
              <a:buChar char="•"/>
            </a:pPr>
            <a:r>
              <a:rPr lang="es-CL"/>
              <a:t>Tendencia anual de éxitos (</a:t>
            </a:r>
            <a:r>
              <a:rPr lang="es-CL" b="1"/>
              <a:t>Success Yearly Trend</a:t>
            </a:r>
            <a:r>
              <a:rPr lang="es-CL"/>
              <a:t>)</a:t>
            </a:r>
          </a:p>
          <a:p>
            <a:r>
              <a:rPr lang="es-CL"/>
              <a:t>Se utilizaron gráficos de dispersión (</a:t>
            </a:r>
            <a:r>
              <a:rPr lang="es-CL" i="1"/>
              <a:t>scatter plots</a:t>
            </a:r>
            <a:r>
              <a:rPr lang="es-CL"/>
              <a:t>), gráficos de líneas (</a:t>
            </a:r>
            <a:r>
              <a:rPr lang="es-CL" i="1"/>
              <a:t>line charts</a:t>
            </a:r>
            <a:r>
              <a:rPr lang="es-CL"/>
              <a:t>) y gráficos de barras (</a:t>
            </a:r>
            <a:r>
              <a:rPr lang="es-CL" i="1"/>
              <a:t>bar plots</a:t>
            </a:r>
            <a:r>
              <a:rPr lang="es-CL"/>
              <a:t>) para comparar las relaciones entre las variables y determinar si existe una relación que pueda ser útil en el entrenamiento del modelo de aprendizaje automático.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543559"/>
            <a:ext cx="3245485" cy="756920"/>
          </a:xfrm>
          <a:prstGeom prst="rect">
            <a:avLst/>
          </a:prstGeom>
        </p:spPr>
        <p:txBody>
          <a:bodyPr vert="horz" wrap="square" lIns="0" tIns="12700" rIns="0" bIns="0" rtlCol="0">
            <a:spAutoFit/>
          </a:bodyPr>
          <a:lstStyle/>
          <a:p>
            <a:pPr marL="12700">
              <a:lnSpc>
                <a:spcPct val="100000"/>
              </a:lnSpc>
              <a:spcBef>
                <a:spcPts val="100"/>
              </a:spcBef>
            </a:pPr>
            <a:r>
              <a:rPr spc="-670" dirty="0"/>
              <a:t>EDA </a:t>
            </a:r>
            <a:r>
              <a:rPr spc="-45" dirty="0"/>
              <a:t>with</a:t>
            </a:r>
            <a:r>
              <a:rPr spc="-280" dirty="0"/>
              <a:t> </a:t>
            </a:r>
            <a:r>
              <a:rPr spc="-770" dirty="0"/>
              <a:t>SQL</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11</a:t>
            </a:fld>
            <a:endParaRPr dirty="0"/>
          </a:p>
        </p:txBody>
      </p:sp>
      <p:sp>
        <p:nvSpPr>
          <p:cNvPr id="6" name="CuadroTexto 5">
            <a:extLst>
              <a:ext uri="{FF2B5EF4-FFF2-40B4-BE49-F238E27FC236}">
                <a16:creationId xmlns:a16="http://schemas.microsoft.com/office/drawing/2014/main" id="{1F7F1D61-0152-D113-8114-896B47A2CB64}"/>
              </a:ext>
            </a:extLst>
          </p:cNvPr>
          <p:cNvSpPr txBox="1"/>
          <p:nvPr/>
        </p:nvSpPr>
        <p:spPr>
          <a:xfrm>
            <a:off x="1193291" y="2057400"/>
            <a:ext cx="8484109" cy="2585323"/>
          </a:xfrm>
          <a:prstGeom prst="rect">
            <a:avLst/>
          </a:prstGeom>
          <a:noFill/>
        </p:spPr>
        <p:txBody>
          <a:bodyPr wrap="square" rtlCol="0">
            <a:spAutoFit/>
          </a:bodyPr>
          <a:lstStyle/>
          <a:p>
            <a:r>
              <a:rPr lang="es-MX"/>
              <a:t>Se cargó el conjunto de datos en la base de datos </a:t>
            </a:r>
            <a:r>
              <a:rPr lang="es-MX" b="1"/>
              <a:t>IBM DB2</a:t>
            </a:r>
            <a:r>
              <a:rPr lang="es-MX"/>
              <a:t>.</a:t>
            </a:r>
            <a:br>
              <a:rPr lang="es-MX"/>
            </a:br>
            <a:r>
              <a:rPr lang="es-MX"/>
              <a:t>Se realizaron consultas utilizando la integración de SQL con Python.</a:t>
            </a:r>
            <a:br>
              <a:rPr lang="es-MX"/>
            </a:br>
            <a:r>
              <a:rPr lang="es-MX"/>
              <a:t>Estas consultas permitieron obtener una mejor comprensión del conjunto de datos.</a:t>
            </a:r>
          </a:p>
          <a:p>
            <a:r>
              <a:rPr lang="es-MX" b="1"/>
              <a:t>Consultas realizadas:</a:t>
            </a:r>
            <a:endParaRPr lang="es-MX"/>
          </a:p>
          <a:p>
            <a:pPr>
              <a:buFont typeface="Arial" panose="020B0604020202020204" pitchFamily="34" charset="0"/>
              <a:buChar char="•"/>
            </a:pPr>
            <a:r>
              <a:rPr lang="es-MX"/>
              <a:t>Información sobre los nombres de los sitios de lanzamiento.</a:t>
            </a:r>
          </a:p>
          <a:p>
            <a:pPr>
              <a:buFont typeface="Arial" panose="020B0604020202020204" pitchFamily="34" charset="0"/>
              <a:buChar char="•"/>
            </a:pPr>
            <a:r>
              <a:rPr lang="es-MX"/>
              <a:t>Resultados de las misiones.</a:t>
            </a:r>
          </a:p>
          <a:p>
            <a:pPr>
              <a:buFont typeface="Arial" panose="020B0604020202020204" pitchFamily="34" charset="0"/>
              <a:buChar char="•"/>
            </a:pPr>
            <a:r>
              <a:rPr lang="es-MX"/>
              <a:t>Diferentes tamaños de carga útil de los clientes.</a:t>
            </a:r>
          </a:p>
          <a:p>
            <a:pPr>
              <a:buFont typeface="Arial" panose="020B0604020202020204" pitchFamily="34" charset="0"/>
              <a:buChar char="•"/>
            </a:pPr>
            <a:r>
              <a:rPr lang="es-MX"/>
              <a:t>Versiones de los propulsores y sus resultados de aterrizaje.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543559"/>
            <a:ext cx="8733790" cy="756920"/>
          </a:xfrm>
          <a:prstGeom prst="rect">
            <a:avLst/>
          </a:prstGeom>
        </p:spPr>
        <p:txBody>
          <a:bodyPr vert="horz" wrap="square" lIns="0" tIns="12700" rIns="0" bIns="0" rtlCol="0">
            <a:spAutoFit/>
          </a:bodyPr>
          <a:lstStyle/>
          <a:p>
            <a:pPr marL="12700">
              <a:lnSpc>
                <a:spcPct val="100000"/>
              </a:lnSpc>
              <a:spcBef>
                <a:spcPts val="100"/>
              </a:spcBef>
            </a:pPr>
            <a:r>
              <a:rPr spc="-245" dirty="0"/>
              <a:t>Build </a:t>
            </a:r>
            <a:r>
              <a:rPr spc="-315" dirty="0"/>
              <a:t>an </a:t>
            </a:r>
            <a:r>
              <a:rPr spc="-190" dirty="0"/>
              <a:t>interactive </a:t>
            </a:r>
            <a:r>
              <a:rPr spc="-295" dirty="0"/>
              <a:t>map </a:t>
            </a:r>
            <a:r>
              <a:rPr spc="-45" dirty="0"/>
              <a:t>with</a:t>
            </a:r>
            <a:r>
              <a:rPr spc="-780" dirty="0"/>
              <a:t> </a:t>
            </a:r>
            <a:r>
              <a:rPr spc="-270" dirty="0"/>
              <a:t>Folium</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12</a:t>
            </a:fld>
            <a:endParaRPr dirty="0"/>
          </a:p>
        </p:txBody>
      </p:sp>
      <p:sp>
        <p:nvSpPr>
          <p:cNvPr id="4" name="object 4"/>
          <p:cNvSpPr txBox="1"/>
          <p:nvPr/>
        </p:nvSpPr>
        <p:spPr>
          <a:xfrm>
            <a:off x="1176019" y="1824608"/>
            <a:ext cx="9765665" cy="1735732"/>
          </a:xfrm>
          <a:prstGeom prst="rect">
            <a:avLst/>
          </a:prstGeom>
        </p:spPr>
        <p:txBody>
          <a:bodyPr vert="horz" wrap="square" lIns="0" tIns="42545" rIns="0" bIns="0" rtlCol="0">
            <a:spAutoFit/>
          </a:bodyPr>
          <a:lstStyle/>
          <a:p>
            <a:pPr marL="12700" marR="5080">
              <a:lnSpc>
                <a:spcPts val="2210"/>
              </a:lnSpc>
              <a:spcBef>
                <a:spcPts val="335"/>
              </a:spcBef>
            </a:pPr>
            <a:r>
              <a:rPr lang="es-MX" sz="2000" dirty="0"/>
              <a:t>Los mapas de </a:t>
            </a:r>
            <a:r>
              <a:rPr lang="es-MX" sz="2000" b="1" dirty="0" err="1"/>
              <a:t>Folium</a:t>
            </a:r>
            <a:r>
              <a:rPr lang="es-MX" sz="2000" dirty="0"/>
              <a:t> marcan los sitios de lanzamiento, los aterrizajes exitosos y fallidos, así como un ejemplo de proximidad a ubicaciones clave: ferrocarriles, carreteras, costas y ciudades.</a:t>
            </a:r>
            <a:br>
              <a:rPr lang="es-MX" sz="2000" dirty="0"/>
            </a:br>
            <a:r>
              <a:rPr lang="es-MX" sz="2000" dirty="0"/>
              <a:t>Esto permite comprender por qué los sitios de lanzamiento se encuentran en ciertas ubicaciones. Además, visualiza los aterrizajes exitosos en relación con su ubicación.</a:t>
            </a:r>
            <a:endParaRPr sz="2000" dirty="0">
              <a:latin typeface="Carlito"/>
              <a:cs typeface="Carl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6111" y="452718"/>
            <a:ext cx="9404723" cy="1925399"/>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u="heavy" spc="-375" dirty="0">
                <a:uFill>
                  <a:solidFill>
                    <a:srgbClr val="7D7D7D"/>
                  </a:solidFill>
                </a:uFill>
              </a:rPr>
              <a:t>Result</a:t>
            </a:r>
            <a:r>
              <a:rPr lang="es-MX" u="heavy" spc="-375" dirty="0" err="1">
                <a:uFill>
                  <a:solidFill>
                    <a:srgbClr val="7D7D7D"/>
                  </a:solidFill>
                </a:uFill>
              </a:rPr>
              <a:t>ados</a:t>
            </a:r>
            <a:r>
              <a:rPr u="heavy" spc="-375" dirty="0">
                <a:uFill>
                  <a:solidFill>
                    <a:srgbClr val="7D7D7D"/>
                  </a:solidFill>
                </a:uFill>
              </a:rPr>
              <a:t>	</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13</a:t>
            </a:fld>
            <a:endParaRPr dirty="0"/>
          </a:p>
        </p:txBody>
      </p:sp>
      <p:sp>
        <p:nvSpPr>
          <p:cNvPr id="4" name="object 4"/>
          <p:cNvSpPr txBox="1"/>
          <p:nvPr/>
        </p:nvSpPr>
        <p:spPr>
          <a:xfrm>
            <a:off x="1328166" y="5183504"/>
            <a:ext cx="9043035" cy="1120820"/>
          </a:xfrm>
          <a:prstGeom prst="rect">
            <a:avLst/>
          </a:prstGeom>
        </p:spPr>
        <p:txBody>
          <a:bodyPr vert="horz" wrap="square" lIns="0" tIns="12700" rIns="0" bIns="0" rtlCol="0">
            <a:spAutoFit/>
          </a:bodyPr>
          <a:lstStyle/>
          <a:p>
            <a:r>
              <a:rPr lang="es-MX" dirty="0"/>
              <a:t>Esta es una vista previa del panel de control de </a:t>
            </a:r>
            <a:r>
              <a:rPr lang="es-MX" b="1" dirty="0" err="1"/>
              <a:t>Plotly</a:t>
            </a:r>
            <a:r>
              <a:rPr lang="es-MX" dirty="0"/>
              <a:t>. Las siguientes diapositivas mostrarán los resultados del </a:t>
            </a:r>
            <a:r>
              <a:rPr lang="es-MX" b="1" dirty="0"/>
              <a:t>EDA</a:t>
            </a:r>
            <a:r>
              <a:rPr lang="es-MX" dirty="0"/>
              <a:t> con visualización, </a:t>
            </a:r>
            <a:r>
              <a:rPr lang="es-MX" b="1" dirty="0"/>
              <a:t>EDA</a:t>
            </a:r>
            <a:r>
              <a:rPr lang="es-MX" dirty="0"/>
              <a:t> con SQL, el </a:t>
            </a:r>
            <a:r>
              <a:rPr lang="es-MX" b="1" dirty="0"/>
              <a:t>Mapa interactivo con </a:t>
            </a:r>
            <a:r>
              <a:rPr lang="es-MX" b="1" dirty="0" err="1"/>
              <a:t>Folium</a:t>
            </a:r>
            <a:r>
              <a:rPr lang="es-MX" dirty="0"/>
              <a:t>, y finalmente los resultados de nuestro modelo con una precisión de aproximadamente el </a:t>
            </a:r>
            <a:r>
              <a:rPr lang="es-MX" b="1" dirty="0"/>
              <a:t>83%</a:t>
            </a:r>
            <a:r>
              <a:rPr lang="es-MX" dirty="0"/>
              <a:t>.</a:t>
            </a:r>
          </a:p>
        </p:txBody>
      </p:sp>
      <p:pic>
        <p:nvPicPr>
          <p:cNvPr id="7" name="Picture 6">
            <a:extLst>
              <a:ext uri="{FF2B5EF4-FFF2-40B4-BE49-F238E27FC236}">
                <a16:creationId xmlns:a16="http://schemas.microsoft.com/office/drawing/2014/main" id="{ED8F4877-D962-4130-8512-2C5408972F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71800" y="1735136"/>
            <a:ext cx="5963918" cy="335470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76019" y="2927985"/>
            <a:ext cx="8888095" cy="1121461"/>
          </a:xfrm>
          <a:prstGeom prst="rect">
            <a:avLst/>
          </a:prstGeom>
        </p:spPr>
        <p:txBody>
          <a:bodyPr vert="horz" wrap="square" lIns="0" tIns="13335" rIns="0" bIns="0" rtlCol="0">
            <a:spAutoFit/>
          </a:bodyPr>
          <a:lstStyle/>
          <a:p>
            <a:pPr marL="12700">
              <a:lnSpc>
                <a:spcPct val="100000"/>
              </a:lnSpc>
              <a:spcBef>
                <a:spcPts val="105"/>
              </a:spcBef>
            </a:pPr>
            <a:r>
              <a:rPr sz="7200" spc="-1125" dirty="0">
                <a:solidFill>
                  <a:srgbClr val="242424"/>
                </a:solidFill>
                <a:latin typeface="Bahnschrift Condensed" panose="020B0502040204020203" pitchFamily="34" charset="0"/>
                <a:cs typeface="Arial"/>
              </a:rPr>
              <a:t>E</a:t>
            </a:r>
            <a:r>
              <a:rPr lang="en-IN" sz="7200" spc="-1125" dirty="0">
                <a:solidFill>
                  <a:srgbClr val="242424"/>
                </a:solidFill>
                <a:latin typeface="Bahnschrift Condensed" panose="020B0502040204020203" pitchFamily="34" charset="0"/>
                <a:cs typeface="Arial"/>
              </a:rPr>
              <a:t>   </a:t>
            </a:r>
            <a:r>
              <a:rPr sz="7200" spc="-1125" dirty="0">
                <a:solidFill>
                  <a:srgbClr val="242424"/>
                </a:solidFill>
                <a:latin typeface="Bahnschrift Condensed" panose="020B0502040204020203" pitchFamily="34" charset="0"/>
                <a:cs typeface="Arial"/>
              </a:rPr>
              <a:t>D</a:t>
            </a:r>
            <a:r>
              <a:rPr lang="en-IN" sz="7200" spc="-1125" dirty="0">
                <a:solidFill>
                  <a:srgbClr val="242424"/>
                </a:solidFill>
                <a:latin typeface="Bahnschrift Condensed" panose="020B0502040204020203" pitchFamily="34" charset="0"/>
                <a:cs typeface="Arial"/>
              </a:rPr>
              <a:t>  </a:t>
            </a:r>
            <a:r>
              <a:rPr sz="7200" spc="-1125" dirty="0">
                <a:solidFill>
                  <a:srgbClr val="242424"/>
                </a:solidFill>
                <a:latin typeface="Bahnschrift Condensed" panose="020B0502040204020203" pitchFamily="34" charset="0"/>
                <a:cs typeface="Arial"/>
              </a:rPr>
              <a:t>A </a:t>
            </a:r>
            <a:r>
              <a:rPr lang="en-IN" sz="7200" spc="-1125" dirty="0">
                <a:solidFill>
                  <a:srgbClr val="242424"/>
                </a:solidFill>
                <a:latin typeface="Bahnschrift Condensed" panose="020B0502040204020203" pitchFamily="34" charset="0"/>
                <a:cs typeface="Arial"/>
              </a:rPr>
              <a:t>   </a:t>
            </a:r>
            <a:r>
              <a:rPr sz="7200" spc="-50" dirty="0">
                <a:solidFill>
                  <a:srgbClr val="242424"/>
                </a:solidFill>
                <a:latin typeface="Bahnschrift Condensed" panose="020B0502040204020203" pitchFamily="34" charset="0"/>
                <a:cs typeface="Arial"/>
              </a:rPr>
              <a:t>with</a:t>
            </a:r>
            <a:r>
              <a:rPr sz="7200" spc="-1270" dirty="0">
                <a:solidFill>
                  <a:srgbClr val="242424"/>
                </a:solidFill>
                <a:latin typeface="Bahnschrift Condensed" panose="020B0502040204020203" pitchFamily="34" charset="0"/>
                <a:cs typeface="Arial"/>
              </a:rPr>
              <a:t> </a:t>
            </a:r>
            <a:r>
              <a:rPr sz="7200" spc="-425" dirty="0">
                <a:solidFill>
                  <a:srgbClr val="242424"/>
                </a:solidFill>
                <a:latin typeface="Bahnschrift Condensed" panose="020B0502040204020203" pitchFamily="34" charset="0"/>
                <a:cs typeface="Arial"/>
              </a:rPr>
              <a:t>Visualization</a:t>
            </a:r>
            <a:endParaRPr sz="7200" dirty="0">
              <a:latin typeface="Bahnschrift Condensed" panose="020B0502040204020203" pitchFamily="34" charset="0"/>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14</a:t>
            </a:fld>
            <a:endParaRPr dirty="0"/>
          </a:p>
        </p:txBody>
      </p:sp>
      <p:sp>
        <p:nvSpPr>
          <p:cNvPr id="3" name="object 3"/>
          <p:cNvSpPr txBox="1"/>
          <p:nvPr/>
        </p:nvSpPr>
        <p:spPr>
          <a:xfrm>
            <a:off x="1176019" y="4411726"/>
            <a:ext cx="7373620" cy="391160"/>
          </a:xfrm>
          <a:prstGeom prst="rect">
            <a:avLst/>
          </a:prstGeom>
        </p:spPr>
        <p:txBody>
          <a:bodyPr vert="horz" wrap="square" lIns="0" tIns="12700" rIns="0" bIns="0" rtlCol="0">
            <a:spAutoFit/>
          </a:bodyPr>
          <a:lstStyle/>
          <a:p>
            <a:pPr marL="12700">
              <a:lnSpc>
                <a:spcPct val="100000"/>
              </a:lnSpc>
              <a:spcBef>
                <a:spcPts val="100"/>
              </a:spcBef>
              <a:tabLst>
                <a:tab pos="2052955" algn="l"/>
                <a:tab pos="4218940" algn="l"/>
                <a:tab pos="5101590" algn="l"/>
                <a:tab pos="6543675" algn="l"/>
              </a:tabLst>
            </a:pPr>
            <a:r>
              <a:rPr sz="2400" spc="-275" dirty="0">
                <a:solidFill>
                  <a:srgbClr val="616E52"/>
                </a:solidFill>
                <a:latin typeface="Arial"/>
                <a:cs typeface="Arial"/>
              </a:rPr>
              <a:t>EXPLORATORY	</a:t>
            </a:r>
            <a:r>
              <a:rPr sz="2400" spc="-340" dirty="0">
                <a:solidFill>
                  <a:srgbClr val="616E52"/>
                </a:solidFill>
                <a:latin typeface="Arial"/>
                <a:cs typeface="Arial"/>
              </a:rPr>
              <a:t>DATA  </a:t>
            </a:r>
            <a:r>
              <a:rPr sz="2400" spc="-330" dirty="0">
                <a:solidFill>
                  <a:srgbClr val="616E52"/>
                </a:solidFill>
                <a:latin typeface="Arial"/>
                <a:cs typeface="Arial"/>
              </a:rPr>
              <a:t> </a:t>
            </a:r>
            <a:r>
              <a:rPr sz="2400" spc="-225" dirty="0">
                <a:solidFill>
                  <a:srgbClr val="616E52"/>
                </a:solidFill>
                <a:latin typeface="Arial"/>
                <a:cs typeface="Arial"/>
              </a:rPr>
              <a:t>ANALYSIS	</a:t>
            </a:r>
            <a:r>
              <a:rPr sz="2400" spc="-85" dirty="0">
                <a:solidFill>
                  <a:srgbClr val="616E52"/>
                </a:solidFill>
                <a:latin typeface="Arial"/>
                <a:cs typeface="Arial"/>
              </a:rPr>
              <a:t>WITH	</a:t>
            </a:r>
            <a:r>
              <a:rPr sz="2400" spc="-215" dirty="0">
                <a:solidFill>
                  <a:srgbClr val="616E52"/>
                </a:solidFill>
                <a:latin typeface="Arial"/>
                <a:cs typeface="Arial"/>
              </a:rPr>
              <a:t>SEABORN	</a:t>
            </a:r>
            <a:r>
              <a:rPr sz="2400" spc="-295" dirty="0">
                <a:solidFill>
                  <a:srgbClr val="616E52"/>
                </a:solidFill>
                <a:latin typeface="Arial"/>
                <a:cs typeface="Arial"/>
              </a:rPr>
              <a:t>PLOTS</a:t>
            </a:r>
            <a:endParaRPr sz="240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914901"/>
            <a:ext cx="12188825" cy="1943100"/>
            <a:chOff x="0" y="4914901"/>
            <a:chExt cx="12188825" cy="1943100"/>
          </a:xfrm>
        </p:grpSpPr>
        <p:sp>
          <p:nvSpPr>
            <p:cNvPr id="3" name="object 3"/>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solidFill>
              <a:srgbClr val="BB562C"/>
            </a:solidFill>
          </p:spPr>
          <p:txBody>
            <a:bodyPr wrap="square" lIns="0" tIns="0" rIns="0" bIns="0" rtlCol="0"/>
            <a:lstStyle/>
            <a:p>
              <a:endParaRPr/>
            </a:p>
          </p:txBody>
        </p:sp>
        <p:sp>
          <p:nvSpPr>
            <p:cNvPr id="4" name="object 4"/>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solidFill>
              <a:srgbClr val="E28312"/>
            </a:solidFill>
          </p:spPr>
          <p:txBody>
            <a:bodyPr wrap="square" lIns="0" tIns="0" rIns="0" bIns="0" rtlCol="0"/>
            <a:lstStyle/>
            <a:p>
              <a:endParaRPr/>
            </a:p>
          </p:txBody>
        </p:sp>
      </p:grpSp>
      <p:sp>
        <p:nvSpPr>
          <p:cNvPr id="5" name="object 5"/>
          <p:cNvSpPr txBox="1">
            <a:spLocks noGrp="1"/>
          </p:cNvSpPr>
          <p:nvPr>
            <p:ph type="title"/>
          </p:nvPr>
        </p:nvSpPr>
        <p:spPr>
          <a:xfrm>
            <a:off x="806907" y="456438"/>
            <a:ext cx="5162550" cy="1120820"/>
          </a:xfrm>
          <a:prstGeom prst="rect">
            <a:avLst/>
          </a:prstGeom>
        </p:spPr>
        <p:txBody>
          <a:bodyPr vert="horz" wrap="square" lIns="0" tIns="12700" rIns="0" bIns="0" rtlCol="0">
            <a:spAutoFit/>
          </a:bodyPr>
          <a:lstStyle/>
          <a:p>
            <a:pPr marL="12700">
              <a:lnSpc>
                <a:spcPct val="100000"/>
              </a:lnSpc>
              <a:spcBef>
                <a:spcPts val="100"/>
              </a:spcBef>
            </a:pPr>
            <a:r>
              <a:rPr lang="es-MX" sz="3600" spc="-204" dirty="0">
                <a:solidFill>
                  <a:srgbClr val="BB562C"/>
                </a:solidFill>
              </a:rPr>
              <a:t>Numero de vuelos </a:t>
            </a:r>
            <a:r>
              <a:rPr sz="3600" spc="-300" dirty="0">
                <a:solidFill>
                  <a:srgbClr val="BB562C"/>
                </a:solidFill>
              </a:rPr>
              <a:t>vs. </a:t>
            </a:r>
            <a:r>
              <a:rPr lang="es-MX" sz="3600" spc="-310" dirty="0">
                <a:solidFill>
                  <a:srgbClr val="BB562C"/>
                </a:solidFill>
              </a:rPr>
              <a:t>lanzamiento</a:t>
            </a:r>
            <a:endParaRPr sz="3600" dirty="0"/>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15</a:t>
            </a:fld>
            <a:endParaRPr dirty="0"/>
          </a:p>
        </p:txBody>
      </p:sp>
      <p:sp>
        <p:nvSpPr>
          <p:cNvPr id="6" name="object 6"/>
          <p:cNvSpPr txBox="1"/>
          <p:nvPr/>
        </p:nvSpPr>
        <p:spPr>
          <a:xfrm>
            <a:off x="806906" y="5146750"/>
            <a:ext cx="8108493" cy="1182953"/>
          </a:xfrm>
          <a:prstGeom prst="rect">
            <a:avLst/>
          </a:prstGeom>
        </p:spPr>
        <p:txBody>
          <a:bodyPr vert="horz" wrap="square" lIns="0" tIns="13335" rIns="0" bIns="0" rtlCol="0">
            <a:spAutoFit/>
          </a:bodyPr>
          <a:lstStyle/>
          <a:p>
            <a:pPr marL="12700" marR="5080" algn="just">
              <a:lnSpc>
                <a:spcPct val="120900"/>
              </a:lnSpc>
              <a:spcBef>
                <a:spcPts val="105"/>
              </a:spcBef>
            </a:pPr>
            <a:r>
              <a:rPr lang="es-MX" sz="1600" dirty="0"/>
              <a:t>El gráfico sugiere un aumento en la tasa de éxito con el tiempo (indicado por el número de vuelo). Probablemente hubo un gran avance alrededor del vuelo 20, lo que aumentó significativamente la tasa de éxito. CCAFS parece ser el principal sitio de lanzamiento, ya que tiene el mayor volumen.</a:t>
            </a:r>
            <a:endParaRPr sz="1600" dirty="0">
              <a:latin typeface="Carlito"/>
              <a:cs typeface="Carlito"/>
            </a:endParaRPr>
          </a:p>
        </p:txBody>
      </p:sp>
      <p:sp>
        <p:nvSpPr>
          <p:cNvPr id="7" name="object 7"/>
          <p:cNvSpPr/>
          <p:nvPr/>
        </p:nvSpPr>
        <p:spPr>
          <a:xfrm>
            <a:off x="39623" y="1632204"/>
            <a:ext cx="12100560" cy="2377440"/>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990600" y="4075833"/>
            <a:ext cx="5862320" cy="750847"/>
          </a:xfrm>
          <a:prstGeom prst="rect">
            <a:avLst/>
          </a:prstGeom>
        </p:spPr>
        <p:txBody>
          <a:bodyPr vert="horz" wrap="square" lIns="0" tIns="12065" rIns="0" bIns="0" rtlCol="0">
            <a:spAutoFit/>
          </a:bodyPr>
          <a:lstStyle/>
          <a:p>
            <a:endParaRPr lang="es-MX" sz="1600" dirty="0"/>
          </a:p>
          <a:p>
            <a:r>
              <a:rPr lang="es-MX" sz="1600" dirty="0"/>
              <a:t>El verde indica un lanzamiento exitoso; el morado indica un lanzamiento no exitoso.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914901"/>
            <a:ext cx="12188825" cy="1943100"/>
            <a:chOff x="0" y="4914901"/>
            <a:chExt cx="12188825" cy="1943100"/>
          </a:xfrm>
        </p:grpSpPr>
        <p:sp>
          <p:nvSpPr>
            <p:cNvPr id="3" name="object 3"/>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solidFill>
              <a:srgbClr val="BB562C"/>
            </a:solidFill>
          </p:spPr>
          <p:txBody>
            <a:bodyPr wrap="square" lIns="0" tIns="0" rIns="0" bIns="0" rtlCol="0"/>
            <a:lstStyle/>
            <a:p>
              <a:endParaRPr/>
            </a:p>
          </p:txBody>
        </p:sp>
        <p:sp>
          <p:nvSpPr>
            <p:cNvPr id="4" name="object 4"/>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solidFill>
              <a:srgbClr val="E28312"/>
            </a:solidFill>
          </p:spPr>
          <p:txBody>
            <a:bodyPr wrap="square" lIns="0" tIns="0" rIns="0" bIns="0" rtlCol="0"/>
            <a:lstStyle/>
            <a:p>
              <a:endParaRPr/>
            </a:p>
          </p:txBody>
        </p:sp>
      </p:grpSp>
      <p:sp>
        <p:nvSpPr>
          <p:cNvPr id="5" name="object 5"/>
          <p:cNvSpPr txBox="1">
            <a:spLocks noGrp="1"/>
          </p:cNvSpPr>
          <p:nvPr>
            <p:ph type="title"/>
          </p:nvPr>
        </p:nvSpPr>
        <p:spPr>
          <a:xfrm>
            <a:off x="902614" y="506095"/>
            <a:ext cx="4025265" cy="574040"/>
          </a:xfrm>
          <a:prstGeom prst="rect">
            <a:avLst/>
          </a:prstGeom>
        </p:spPr>
        <p:txBody>
          <a:bodyPr vert="horz" wrap="square" lIns="0" tIns="12700" rIns="0" bIns="0" rtlCol="0">
            <a:spAutoFit/>
          </a:bodyPr>
          <a:lstStyle/>
          <a:p>
            <a:pPr marL="12700">
              <a:lnSpc>
                <a:spcPct val="100000"/>
              </a:lnSpc>
              <a:spcBef>
                <a:spcPts val="100"/>
              </a:spcBef>
            </a:pPr>
            <a:r>
              <a:rPr sz="3600" spc="-335" dirty="0">
                <a:solidFill>
                  <a:srgbClr val="BB562C"/>
                </a:solidFill>
              </a:rPr>
              <a:t>Payload </a:t>
            </a:r>
            <a:r>
              <a:rPr sz="3600" spc="-300" dirty="0">
                <a:solidFill>
                  <a:srgbClr val="BB562C"/>
                </a:solidFill>
              </a:rPr>
              <a:t>vs. </a:t>
            </a:r>
            <a:r>
              <a:rPr sz="3600" spc="-310" dirty="0">
                <a:solidFill>
                  <a:srgbClr val="BB562C"/>
                </a:solidFill>
              </a:rPr>
              <a:t>Launch</a:t>
            </a:r>
            <a:r>
              <a:rPr sz="3600" spc="-495" dirty="0">
                <a:solidFill>
                  <a:srgbClr val="BB562C"/>
                </a:solidFill>
              </a:rPr>
              <a:t> </a:t>
            </a:r>
            <a:r>
              <a:rPr sz="3600" spc="-260" dirty="0">
                <a:solidFill>
                  <a:srgbClr val="BB562C"/>
                </a:solidFill>
              </a:rPr>
              <a:t>Site</a:t>
            </a:r>
            <a:endParaRPr sz="3600"/>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16</a:t>
            </a:fld>
            <a:endParaRPr dirty="0"/>
          </a:p>
        </p:txBody>
      </p:sp>
      <p:sp>
        <p:nvSpPr>
          <p:cNvPr id="6" name="object 6"/>
          <p:cNvSpPr txBox="1"/>
          <p:nvPr/>
        </p:nvSpPr>
        <p:spPr>
          <a:xfrm>
            <a:off x="902614" y="5103774"/>
            <a:ext cx="5099050" cy="617220"/>
          </a:xfrm>
          <a:prstGeom prst="rect">
            <a:avLst/>
          </a:prstGeom>
        </p:spPr>
        <p:txBody>
          <a:bodyPr vert="horz" wrap="square" lIns="0" tIns="12700" rIns="0" bIns="0" rtlCol="0">
            <a:spAutoFit/>
          </a:bodyPr>
          <a:lstStyle/>
          <a:p>
            <a:pPr marL="12700" marR="5080">
              <a:lnSpc>
                <a:spcPct val="121400"/>
              </a:lnSpc>
              <a:spcBef>
                <a:spcPts val="100"/>
              </a:spcBef>
            </a:pPr>
            <a:r>
              <a:rPr sz="1600" spc="-25" dirty="0">
                <a:solidFill>
                  <a:srgbClr val="FFFFFF"/>
                </a:solidFill>
                <a:latin typeface="Carlito"/>
                <a:cs typeface="Carlito"/>
              </a:rPr>
              <a:t>Payload </a:t>
            </a:r>
            <a:r>
              <a:rPr sz="1600" spc="-5" dirty="0">
                <a:solidFill>
                  <a:srgbClr val="FFFFFF"/>
                </a:solidFill>
                <a:latin typeface="Carlito"/>
                <a:cs typeface="Carlito"/>
              </a:rPr>
              <a:t>mass </a:t>
            </a:r>
            <a:r>
              <a:rPr sz="1600" spc="-20" dirty="0">
                <a:solidFill>
                  <a:srgbClr val="FFFFFF"/>
                </a:solidFill>
                <a:latin typeface="Carlito"/>
                <a:cs typeface="Carlito"/>
              </a:rPr>
              <a:t>appears </a:t>
            </a:r>
            <a:r>
              <a:rPr sz="1600" spc="-15" dirty="0">
                <a:solidFill>
                  <a:srgbClr val="FFFFFF"/>
                </a:solidFill>
                <a:latin typeface="Carlito"/>
                <a:cs typeface="Carlito"/>
              </a:rPr>
              <a:t>to </a:t>
            </a:r>
            <a:r>
              <a:rPr sz="1600" spc="-20" dirty="0">
                <a:solidFill>
                  <a:srgbClr val="FFFFFF"/>
                </a:solidFill>
                <a:latin typeface="Carlito"/>
                <a:cs typeface="Carlito"/>
              </a:rPr>
              <a:t>fall mostly between </a:t>
            </a:r>
            <a:r>
              <a:rPr sz="1600" spc="-10" dirty="0">
                <a:solidFill>
                  <a:srgbClr val="FFFFFF"/>
                </a:solidFill>
                <a:latin typeface="Carlito"/>
                <a:cs typeface="Carlito"/>
              </a:rPr>
              <a:t>0-6000 </a:t>
            </a:r>
            <a:r>
              <a:rPr sz="1600" spc="-5" dirty="0">
                <a:solidFill>
                  <a:srgbClr val="FFFFFF"/>
                </a:solidFill>
                <a:latin typeface="Carlito"/>
                <a:cs typeface="Carlito"/>
              </a:rPr>
              <a:t>kg.  </a:t>
            </a:r>
            <a:r>
              <a:rPr sz="1600" spc="-25" dirty="0">
                <a:solidFill>
                  <a:srgbClr val="FFFFFF"/>
                </a:solidFill>
                <a:latin typeface="Carlito"/>
                <a:cs typeface="Carlito"/>
              </a:rPr>
              <a:t>Different </a:t>
            </a:r>
            <a:r>
              <a:rPr sz="1600" spc="-5" dirty="0">
                <a:solidFill>
                  <a:srgbClr val="FFFFFF"/>
                </a:solidFill>
                <a:latin typeface="Carlito"/>
                <a:cs typeface="Carlito"/>
              </a:rPr>
              <a:t>launch </a:t>
            </a:r>
            <a:r>
              <a:rPr sz="1600" spc="-10" dirty="0">
                <a:solidFill>
                  <a:srgbClr val="FFFFFF"/>
                </a:solidFill>
                <a:latin typeface="Carlito"/>
                <a:cs typeface="Carlito"/>
              </a:rPr>
              <a:t>sites </a:t>
            </a:r>
            <a:r>
              <a:rPr sz="1600" spc="-5" dirty="0">
                <a:solidFill>
                  <a:srgbClr val="FFFFFF"/>
                </a:solidFill>
                <a:latin typeface="Carlito"/>
                <a:cs typeface="Carlito"/>
              </a:rPr>
              <a:t>also </a:t>
            </a:r>
            <a:r>
              <a:rPr sz="1600" spc="-15" dirty="0">
                <a:solidFill>
                  <a:srgbClr val="FFFFFF"/>
                </a:solidFill>
                <a:latin typeface="Carlito"/>
                <a:cs typeface="Carlito"/>
              </a:rPr>
              <a:t>seem to use </a:t>
            </a:r>
            <a:r>
              <a:rPr sz="1600" spc="-25" dirty="0">
                <a:solidFill>
                  <a:srgbClr val="FFFFFF"/>
                </a:solidFill>
                <a:latin typeface="Carlito"/>
                <a:cs typeface="Carlito"/>
              </a:rPr>
              <a:t>different </a:t>
            </a:r>
            <a:r>
              <a:rPr sz="1600" spc="-20" dirty="0">
                <a:solidFill>
                  <a:srgbClr val="FFFFFF"/>
                </a:solidFill>
                <a:latin typeface="Carlito"/>
                <a:cs typeface="Carlito"/>
              </a:rPr>
              <a:t>payload</a:t>
            </a:r>
            <a:r>
              <a:rPr sz="1600" spc="-10" dirty="0">
                <a:solidFill>
                  <a:srgbClr val="FFFFFF"/>
                </a:solidFill>
                <a:latin typeface="Carlito"/>
                <a:cs typeface="Carlito"/>
              </a:rPr>
              <a:t> </a:t>
            </a:r>
            <a:r>
              <a:rPr sz="1600" spc="-5" dirty="0">
                <a:solidFill>
                  <a:srgbClr val="FFFFFF"/>
                </a:solidFill>
                <a:latin typeface="Carlito"/>
                <a:cs typeface="Carlito"/>
              </a:rPr>
              <a:t>mass.</a:t>
            </a:r>
            <a:endParaRPr sz="1600">
              <a:latin typeface="Carlito"/>
              <a:cs typeface="Carlito"/>
            </a:endParaRPr>
          </a:p>
        </p:txBody>
      </p:sp>
      <p:sp>
        <p:nvSpPr>
          <p:cNvPr id="7" name="object 7"/>
          <p:cNvSpPr/>
          <p:nvPr/>
        </p:nvSpPr>
        <p:spPr>
          <a:xfrm>
            <a:off x="39623" y="1653539"/>
            <a:ext cx="12100560" cy="2377439"/>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902614" y="4346194"/>
            <a:ext cx="6793586" cy="504625"/>
          </a:xfrm>
          <a:prstGeom prst="rect">
            <a:avLst/>
          </a:prstGeom>
        </p:spPr>
        <p:txBody>
          <a:bodyPr vert="horz" wrap="square" lIns="0" tIns="12065" rIns="0" bIns="0" rtlCol="0">
            <a:spAutoFit/>
          </a:bodyPr>
          <a:lstStyle/>
          <a:p>
            <a:r>
              <a:rPr lang="es-MX" sz="1600" dirty="0"/>
              <a:t>El verde indica un lanzamiento exitoso; el morado indica un lanzamiento no exitoso.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914901"/>
            <a:ext cx="12188825" cy="1943100"/>
            <a:chOff x="0" y="4914901"/>
            <a:chExt cx="12188825" cy="1943100"/>
          </a:xfrm>
        </p:grpSpPr>
        <p:sp>
          <p:nvSpPr>
            <p:cNvPr id="3" name="object 3"/>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solidFill>
              <a:srgbClr val="BB562C"/>
            </a:solidFill>
          </p:spPr>
          <p:txBody>
            <a:bodyPr wrap="square" lIns="0" tIns="0" rIns="0" bIns="0" rtlCol="0"/>
            <a:lstStyle/>
            <a:p>
              <a:endParaRPr/>
            </a:p>
          </p:txBody>
        </p:sp>
        <p:sp>
          <p:nvSpPr>
            <p:cNvPr id="4" name="object 4"/>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solidFill>
              <a:srgbClr val="E28312"/>
            </a:solidFill>
          </p:spPr>
          <p:txBody>
            <a:bodyPr wrap="square" lIns="0" tIns="0" rIns="0" bIns="0" rtlCol="0"/>
            <a:lstStyle/>
            <a:p>
              <a:endParaRPr/>
            </a:p>
          </p:txBody>
        </p:sp>
      </p:grpSp>
      <p:sp>
        <p:nvSpPr>
          <p:cNvPr id="5" name="object 5"/>
          <p:cNvSpPr txBox="1">
            <a:spLocks noGrp="1"/>
          </p:cNvSpPr>
          <p:nvPr>
            <p:ph type="title"/>
          </p:nvPr>
        </p:nvSpPr>
        <p:spPr>
          <a:xfrm>
            <a:off x="723391" y="488696"/>
            <a:ext cx="4573905" cy="574040"/>
          </a:xfrm>
          <a:prstGeom prst="rect">
            <a:avLst/>
          </a:prstGeom>
        </p:spPr>
        <p:txBody>
          <a:bodyPr vert="horz" wrap="square" lIns="0" tIns="12700" rIns="0" bIns="0" rtlCol="0">
            <a:spAutoFit/>
          </a:bodyPr>
          <a:lstStyle/>
          <a:p>
            <a:pPr marL="12700">
              <a:lnSpc>
                <a:spcPct val="100000"/>
              </a:lnSpc>
              <a:spcBef>
                <a:spcPts val="100"/>
              </a:spcBef>
            </a:pPr>
            <a:r>
              <a:rPr sz="3600" spc="-425" dirty="0">
                <a:solidFill>
                  <a:srgbClr val="BB562C"/>
                </a:solidFill>
              </a:rPr>
              <a:t>Success </a:t>
            </a:r>
            <a:r>
              <a:rPr sz="3600" spc="-165" dirty="0">
                <a:solidFill>
                  <a:srgbClr val="BB562C"/>
                </a:solidFill>
              </a:rPr>
              <a:t>rate </a:t>
            </a:r>
            <a:r>
              <a:rPr sz="3600" spc="-300" dirty="0">
                <a:solidFill>
                  <a:srgbClr val="BB562C"/>
                </a:solidFill>
              </a:rPr>
              <a:t>vs. </a:t>
            </a:r>
            <a:r>
              <a:rPr sz="3600" spc="-135" dirty="0">
                <a:solidFill>
                  <a:srgbClr val="BB562C"/>
                </a:solidFill>
              </a:rPr>
              <a:t>Orbit</a:t>
            </a:r>
            <a:r>
              <a:rPr sz="3600" spc="-670" dirty="0">
                <a:solidFill>
                  <a:srgbClr val="BB562C"/>
                </a:solidFill>
              </a:rPr>
              <a:t> </a:t>
            </a:r>
            <a:r>
              <a:rPr sz="3600" spc="-145" dirty="0">
                <a:solidFill>
                  <a:srgbClr val="BB562C"/>
                </a:solidFill>
              </a:rPr>
              <a:t>type</a:t>
            </a:r>
            <a:endParaRPr sz="3600"/>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17</a:t>
            </a:fld>
            <a:endParaRPr dirty="0"/>
          </a:p>
        </p:txBody>
      </p:sp>
      <p:sp>
        <p:nvSpPr>
          <p:cNvPr id="6" name="object 6"/>
          <p:cNvSpPr txBox="1"/>
          <p:nvPr/>
        </p:nvSpPr>
        <p:spPr>
          <a:xfrm>
            <a:off x="1177848" y="4915179"/>
            <a:ext cx="6502400" cy="1499870"/>
          </a:xfrm>
          <a:prstGeom prst="rect">
            <a:avLst/>
          </a:prstGeom>
        </p:spPr>
        <p:txBody>
          <a:bodyPr vert="horz" wrap="square" lIns="0" tIns="12700" rIns="0" bIns="0" rtlCol="0">
            <a:spAutoFit/>
          </a:bodyPr>
          <a:lstStyle/>
          <a:p>
            <a:pPr marL="12700" marR="5080">
              <a:lnSpc>
                <a:spcPct val="120800"/>
              </a:lnSpc>
              <a:spcBef>
                <a:spcPts val="100"/>
              </a:spcBef>
            </a:pPr>
            <a:r>
              <a:rPr sz="1600" spc="-15" dirty="0">
                <a:solidFill>
                  <a:srgbClr val="FFFFFF"/>
                </a:solidFill>
                <a:latin typeface="Carlito"/>
                <a:cs typeface="Carlito"/>
              </a:rPr>
              <a:t>ES-L1 </a:t>
            </a:r>
            <a:r>
              <a:rPr sz="1600" spc="-20" dirty="0">
                <a:solidFill>
                  <a:srgbClr val="FFFFFF"/>
                </a:solidFill>
                <a:latin typeface="Carlito"/>
                <a:cs typeface="Carlito"/>
              </a:rPr>
              <a:t>(1), </a:t>
            </a:r>
            <a:r>
              <a:rPr sz="1600" spc="-25" dirty="0">
                <a:solidFill>
                  <a:srgbClr val="FFFFFF"/>
                </a:solidFill>
                <a:latin typeface="Carlito"/>
                <a:cs typeface="Carlito"/>
              </a:rPr>
              <a:t>GEO </a:t>
            </a:r>
            <a:r>
              <a:rPr sz="1600" spc="-20" dirty="0">
                <a:solidFill>
                  <a:srgbClr val="FFFFFF"/>
                </a:solidFill>
                <a:latin typeface="Carlito"/>
                <a:cs typeface="Carlito"/>
              </a:rPr>
              <a:t>(1), HEO </a:t>
            </a:r>
            <a:r>
              <a:rPr sz="1600" spc="-15" dirty="0">
                <a:solidFill>
                  <a:srgbClr val="FFFFFF"/>
                </a:solidFill>
                <a:latin typeface="Carlito"/>
                <a:cs typeface="Carlito"/>
              </a:rPr>
              <a:t>(1) </a:t>
            </a:r>
            <a:r>
              <a:rPr sz="1600" spc="-25" dirty="0">
                <a:solidFill>
                  <a:srgbClr val="FFFFFF"/>
                </a:solidFill>
                <a:latin typeface="Carlito"/>
                <a:cs typeface="Carlito"/>
              </a:rPr>
              <a:t>have </a:t>
            </a:r>
            <a:r>
              <a:rPr sz="1600" spc="-20" dirty="0">
                <a:solidFill>
                  <a:srgbClr val="FFFFFF"/>
                </a:solidFill>
                <a:latin typeface="Carlito"/>
                <a:cs typeface="Carlito"/>
              </a:rPr>
              <a:t>100% </a:t>
            </a:r>
            <a:r>
              <a:rPr sz="1600" spc="-15" dirty="0">
                <a:solidFill>
                  <a:srgbClr val="FFFFFF"/>
                </a:solidFill>
                <a:latin typeface="Carlito"/>
                <a:cs typeface="Carlito"/>
              </a:rPr>
              <a:t>success </a:t>
            </a:r>
            <a:r>
              <a:rPr sz="1600" spc="-40" dirty="0">
                <a:solidFill>
                  <a:srgbClr val="FFFFFF"/>
                </a:solidFill>
                <a:latin typeface="Carlito"/>
                <a:cs typeface="Carlito"/>
              </a:rPr>
              <a:t>rate </a:t>
            </a:r>
            <a:r>
              <a:rPr sz="1600" spc="-15" dirty="0">
                <a:solidFill>
                  <a:srgbClr val="FFFFFF"/>
                </a:solidFill>
                <a:latin typeface="Carlito"/>
                <a:cs typeface="Carlito"/>
              </a:rPr>
              <a:t>(sample </a:t>
            </a:r>
            <a:r>
              <a:rPr sz="1600" spc="-20" dirty="0">
                <a:solidFill>
                  <a:srgbClr val="FFFFFF"/>
                </a:solidFill>
                <a:latin typeface="Carlito"/>
                <a:cs typeface="Carlito"/>
              </a:rPr>
              <a:t>sizes </a:t>
            </a:r>
            <a:r>
              <a:rPr sz="1600" spc="-5" dirty="0">
                <a:solidFill>
                  <a:srgbClr val="FFFFFF"/>
                </a:solidFill>
                <a:latin typeface="Carlito"/>
                <a:cs typeface="Carlito"/>
              </a:rPr>
              <a:t>in </a:t>
            </a:r>
            <a:r>
              <a:rPr sz="1600" spc="-20" dirty="0">
                <a:solidFill>
                  <a:srgbClr val="FFFFFF"/>
                </a:solidFill>
                <a:latin typeface="Carlito"/>
                <a:cs typeface="Carlito"/>
              </a:rPr>
              <a:t>parenthesis)  </a:t>
            </a:r>
            <a:r>
              <a:rPr sz="1600" spc="-10" dirty="0">
                <a:solidFill>
                  <a:srgbClr val="FFFFFF"/>
                </a:solidFill>
                <a:latin typeface="Carlito"/>
                <a:cs typeface="Carlito"/>
              </a:rPr>
              <a:t>SSO </a:t>
            </a:r>
            <a:r>
              <a:rPr sz="1600" spc="-15" dirty="0">
                <a:solidFill>
                  <a:srgbClr val="FFFFFF"/>
                </a:solidFill>
                <a:latin typeface="Carlito"/>
                <a:cs typeface="Carlito"/>
              </a:rPr>
              <a:t>(5) </a:t>
            </a:r>
            <a:r>
              <a:rPr sz="1600" spc="-5" dirty="0">
                <a:solidFill>
                  <a:srgbClr val="FFFFFF"/>
                </a:solidFill>
                <a:latin typeface="Carlito"/>
                <a:cs typeface="Carlito"/>
              </a:rPr>
              <a:t>has </a:t>
            </a:r>
            <a:r>
              <a:rPr sz="1600" spc="-20" dirty="0">
                <a:solidFill>
                  <a:srgbClr val="FFFFFF"/>
                </a:solidFill>
                <a:latin typeface="Carlito"/>
                <a:cs typeface="Carlito"/>
              </a:rPr>
              <a:t>100% </a:t>
            </a:r>
            <a:r>
              <a:rPr sz="1600" spc="-10" dirty="0">
                <a:solidFill>
                  <a:srgbClr val="FFFFFF"/>
                </a:solidFill>
                <a:latin typeface="Carlito"/>
                <a:cs typeface="Carlito"/>
              </a:rPr>
              <a:t>success</a:t>
            </a:r>
            <a:r>
              <a:rPr sz="1600" spc="45" dirty="0">
                <a:solidFill>
                  <a:srgbClr val="FFFFFF"/>
                </a:solidFill>
                <a:latin typeface="Carlito"/>
                <a:cs typeface="Carlito"/>
              </a:rPr>
              <a:t> </a:t>
            </a:r>
            <a:r>
              <a:rPr sz="1600" spc="-40" dirty="0">
                <a:solidFill>
                  <a:srgbClr val="FFFFFF"/>
                </a:solidFill>
                <a:latin typeface="Carlito"/>
                <a:cs typeface="Carlito"/>
              </a:rPr>
              <a:t>rate</a:t>
            </a:r>
            <a:endParaRPr sz="1600">
              <a:latin typeface="Carlito"/>
              <a:cs typeface="Carlito"/>
            </a:endParaRPr>
          </a:p>
          <a:p>
            <a:pPr marL="12700">
              <a:lnSpc>
                <a:spcPct val="100000"/>
              </a:lnSpc>
              <a:spcBef>
                <a:spcPts val="250"/>
              </a:spcBef>
            </a:pPr>
            <a:r>
              <a:rPr sz="1600" spc="-25" dirty="0">
                <a:solidFill>
                  <a:srgbClr val="FFFFFF"/>
                </a:solidFill>
                <a:latin typeface="Carlito"/>
                <a:cs typeface="Carlito"/>
              </a:rPr>
              <a:t>VLEO </a:t>
            </a:r>
            <a:r>
              <a:rPr sz="1600" spc="-20" dirty="0">
                <a:solidFill>
                  <a:srgbClr val="FFFFFF"/>
                </a:solidFill>
                <a:latin typeface="Carlito"/>
                <a:cs typeface="Carlito"/>
              </a:rPr>
              <a:t>(14) </a:t>
            </a:r>
            <a:r>
              <a:rPr sz="1600" spc="-5" dirty="0">
                <a:solidFill>
                  <a:srgbClr val="FFFFFF"/>
                </a:solidFill>
                <a:latin typeface="Carlito"/>
                <a:cs typeface="Carlito"/>
              </a:rPr>
              <a:t>has </a:t>
            </a:r>
            <a:r>
              <a:rPr sz="1600" spc="-20" dirty="0">
                <a:solidFill>
                  <a:srgbClr val="FFFFFF"/>
                </a:solidFill>
                <a:latin typeface="Carlito"/>
                <a:cs typeface="Carlito"/>
              </a:rPr>
              <a:t>decent </a:t>
            </a:r>
            <a:r>
              <a:rPr sz="1600" spc="-15" dirty="0">
                <a:solidFill>
                  <a:srgbClr val="FFFFFF"/>
                </a:solidFill>
                <a:latin typeface="Carlito"/>
                <a:cs typeface="Carlito"/>
              </a:rPr>
              <a:t>success </a:t>
            </a:r>
            <a:r>
              <a:rPr sz="1600" spc="-40" dirty="0">
                <a:solidFill>
                  <a:srgbClr val="FFFFFF"/>
                </a:solidFill>
                <a:latin typeface="Carlito"/>
                <a:cs typeface="Carlito"/>
              </a:rPr>
              <a:t>rate </a:t>
            </a:r>
            <a:r>
              <a:rPr sz="1600" spc="-5" dirty="0">
                <a:solidFill>
                  <a:srgbClr val="FFFFFF"/>
                </a:solidFill>
                <a:latin typeface="Carlito"/>
                <a:cs typeface="Carlito"/>
              </a:rPr>
              <a:t>and</a:t>
            </a:r>
            <a:r>
              <a:rPr sz="1600" spc="150" dirty="0">
                <a:solidFill>
                  <a:srgbClr val="FFFFFF"/>
                </a:solidFill>
                <a:latin typeface="Carlito"/>
                <a:cs typeface="Carlito"/>
              </a:rPr>
              <a:t> </a:t>
            </a:r>
            <a:r>
              <a:rPr sz="1600" spc="-25" dirty="0">
                <a:solidFill>
                  <a:srgbClr val="FFFFFF"/>
                </a:solidFill>
                <a:latin typeface="Carlito"/>
                <a:cs typeface="Carlito"/>
              </a:rPr>
              <a:t>attempts</a:t>
            </a:r>
            <a:endParaRPr sz="1600">
              <a:latin typeface="Carlito"/>
              <a:cs typeface="Carlito"/>
            </a:endParaRPr>
          </a:p>
          <a:p>
            <a:pPr marL="12700">
              <a:lnSpc>
                <a:spcPct val="100000"/>
              </a:lnSpc>
              <a:spcBef>
                <a:spcPts val="395"/>
              </a:spcBef>
            </a:pPr>
            <a:r>
              <a:rPr sz="1600" spc="-5" dirty="0">
                <a:solidFill>
                  <a:srgbClr val="FFFFFF"/>
                </a:solidFill>
                <a:latin typeface="Carlito"/>
                <a:cs typeface="Carlito"/>
              </a:rPr>
              <a:t>SO </a:t>
            </a:r>
            <a:r>
              <a:rPr sz="1600" spc="-15" dirty="0">
                <a:solidFill>
                  <a:srgbClr val="FFFFFF"/>
                </a:solidFill>
                <a:latin typeface="Carlito"/>
                <a:cs typeface="Carlito"/>
              </a:rPr>
              <a:t>(1) </a:t>
            </a:r>
            <a:r>
              <a:rPr sz="1600" spc="-5" dirty="0">
                <a:solidFill>
                  <a:srgbClr val="FFFFFF"/>
                </a:solidFill>
                <a:latin typeface="Carlito"/>
                <a:cs typeface="Carlito"/>
              </a:rPr>
              <a:t>has </a:t>
            </a:r>
            <a:r>
              <a:rPr sz="1600" spc="-15" dirty="0">
                <a:solidFill>
                  <a:srgbClr val="FFFFFF"/>
                </a:solidFill>
                <a:latin typeface="Carlito"/>
                <a:cs typeface="Carlito"/>
              </a:rPr>
              <a:t>0% success</a:t>
            </a:r>
            <a:r>
              <a:rPr sz="1600" spc="85" dirty="0">
                <a:solidFill>
                  <a:srgbClr val="FFFFFF"/>
                </a:solidFill>
                <a:latin typeface="Carlito"/>
                <a:cs typeface="Carlito"/>
              </a:rPr>
              <a:t> </a:t>
            </a:r>
            <a:r>
              <a:rPr sz="1600" spc="-40" dirty="0">
                <a:solidFill>
                  <a:srgbClr val="FFFFFF"/>
                </a:solidFill>
                <a:latin typeface="Carlito"/>
                <a:cs typeface="Carlito"/>
              </a:rPr>
              <a:t>rate</a:t>
            </a:r>
            <a:endParaRPr sz="1600">
              <a:latin typeface="Carlito"/>
              <a:cs typeface="Carlito"/>
            </a:endParaRPr>
          </a:p>
          <a:p>
            <a:pPr marL="12700">
              <a:lnSpc>
                <a:spcPct val="100000"/>
              </a:lnSpc>
              <a:spcBef>
                <a:spcPts val="565"/>
              </a:spcBef>
            </a:pPr>
            <a:r>
              <a:rPr sz="1600" spc="-40" dirty="0">
                <a:solidFill>
                  <a:srgbClr val="FFFFFF"/>
                </a:solidFill>
                <a:latin typeface="Carlito"/>
                <a:cs typeface="Carlito"/>
              </a:rPr>
              <a:t>GTO </a:t>
            </a:r>
            <a:r>
              <a:rPr sz="1600" spc="-20" dirty="0">
                <a:solidFill>
                  <a:srgbClr val="FFFFFF"/>
                </a:solidFill>
                <a:latin typeface="Carlito"/>
                <a:cs typeface="Carlito"/>
              </a:rPr>
              <a:t>(27) </a:t>
            </a:r>
            <a:r>
              <a:rPr sz="1600" spc="-5" dirty="0">
                <a:solidFill>
                  <a:srgbClr val="FFFFFF"/>
                </a:solidFill>
                <a:latin typeface="Carlito"/>
                <a:cs typeface="Carlito"/>
              </a:rPr>
              <a:t>has the </a:t>
            </a:r>
            <a:r>
              <a:rPr sz="1600" spc="-20" dirty="0">
                <a:solidFill>
                  <a:srgbClr val="FFFFFF"/>
                </a:solidFill>
                <a:latin typeface="Carlito"/>
                <a:cs typeface="Carlito"/>
              </a:rPr>
              <a:t>around 50% </a:t>
            </a:r>
            <a:r>
              <a:rPr sz="1600" spc="-15" dirty="0">
                <a:solidFill>
                  <a:srgbClr val="FFFFFF"/>
                </a:solidFill>
                <a:latin typeface="Carlito"/>
                <a:cs typeface="Carlito"/>
              </a:rPr>
              <a:t>success </a:t>
            </a:r>
            <a:r>
              <a:rPr sz="1600" spc="-40" dirty="0">
                <a:solidFill>
                  <a:srgbClr val="FFFFFF"/>
                </a:solidFill>
                <a:latin typeface="Carlito"/>
                <a:cs typeface="Carlito"/>
              </a:rPr>
              <a:t>rate </a:t>
            </a:r>
            <a:r>
              <a:rPr sz="1600" spc="-15" dirty="0">
                <a:solidFill>
                  <a:srgbClr val="FFFFFF"/>
                </a:solidFill>
                <a:latin typeface="Carlito"/>
                <a:cs typeface="Carlito"/>
              </a:rPr>
              <a:t>but </a:t>
            </a:r>
            <a:r>
              <a:rPr sz="1600" spc="-20" dirty="0">
                <a:solidFill>
                  <a:srgbClr val="FFFFFF"/>
                </a:solidFill>
                <a:latin typeface="Carlito"/>
                <a:cs typeface="Carlito"/>
              </a:rPr>
              <a:t>largest</a:t>
            </a:r>
            <a:r>
              <a:rPr sz="1600" spc="225" dirty="0">
                <a:solidFill>
                  <a:srgbClr val="FFFFFF"/>
                </a:solidFill>
                <a:latin typeface="Carlito"/>
                <a:cs typeface="Carlito"/>
              </a:rPr>
              <a:t> </a:t>
            </a:r>
            <a:r>
              <a:rPr sz="1600" spc="-5" dirty="0">
                <a:solidFill>
                  <a:srgbClr val="FFFFFF"/>
                </a:solidFill>
                <a:latin typeface="Carlito"/>
                <a:cs typeface="Carlito"/>
              </a:rPr>
              <a:t>sample</a:t>
            </a:r>
            <a:endParaRPr sz="1600">
              <a:latin typeface="Carlito"/>
              <a:cs typeface="Carlito"/>
            </a:endParaRPr>
          </a:p>
        </p:txBody>
      </p:sp>
      <p:sp>
        <p:nvSpPr>
          <p:cNvPr id="7" name="object 7"/>
          <p:cNvSpPr/>
          <p:nvPr/>
        </p:nvSpPr>
        <p:spPr>
          <a:xfrm>
            <a:off x="2321051" y="1185672"/>
            <a:ext cx="5430011" cy="3514344"/>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8403463" y="3387597"/>
            <a:ext cx="2179320" cy="1123315"/>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rlito"/>
                <a:cs typeface="Carlito"/>
              </a:rPr>
              <a:t>Success </a:t>
            </a:r>
            <a:r>
              <a:rPr sz="1800" spc="-25" dirty="0">
                <a:latin typeface="Carlito"/>
                <a:cs typeface="Carlito"/>
              </a:rPr>
              <a:t>Rate </a:t>
            </a:r>
            <a:r>
              <a:rPr sz="1800" spc="-20" dirty="0">
                <a:latin typeface="Carlito"/>
                <a:cs typeface="Carlito"/>
              </a:rPr>
              <a:t>Scale</a:t>
            </a:r>
            <a:r>
              <a:rPr sz="1800" spc="-65" dirty="0">
                <a:latin typeface="Carlito"/>
                <a:cs typeface="Carlito"/>
              </a:rPr>
              <a:t> </a:t>
            </a:r>
            <a:r>
              <a:rPr sz="1800" spc="-5" dirty="0">
                <a:latin typeface="Carlito"/>
                <a:cs typeface="Carlito"/>
              </a:rPr>
              <a:t>with  </a:t>
            </a:r>
            <a:r>
              <a:rPr sz="1800" dirty="0">
                <a:latin typeface="Carlito"/>
                <a:cs typeface="Carlito"/>
              </a:rPr>
              <a:t>0 as</a:t>
            </a:r>
            <a:r>
              <a:rPr sz="1800" spc="-70" dirty="0">
                <a:latin typeface="Carlito"/>
                <a:cs typeface="Carlito"/>
              </a:rPr>
              <a:t> </a:t>
            </a:r>
            <a:r>
              <a:rPr sz="1800" spc="-5" dirty="0">
                <a:latin typeface="Carlito"/>
                <a:cs typeface="Carlito"/>
              </a:rPr>
              <a:t>0%</a:t>
            </a:r>
            <a:endParaRPr sz="1800">
              <a:latin typeface="Carlito"/>
              <a:cs typeface="Carlito"/>
            </a:endParaRPr>
          </a:p>
          <a:p>
            <a:pPr marL="12700" marR="1182370">
              <a:lnSpc>
                <a:spcPct val="100000"/>
              </a:lnSpc>
            </a:pPr>
            <a:r>
              <a:rPr sz="1800" dirty="0">
                <a:latin typeface="Carlito"/>
                <a:cs typeface="Carlito"/>
              </a:rPr>
              <a:t>0.6 as</a:t>
            </a:r>
            <a:r>
              <a:rPr sz="1800" spc="-195" dirty="0">
                <a:latin typeface="Carlito"/>
                <a:cs typeface="Carlito"/>
              </a:rPr>
              <a:t> </a:t>
            </a:r>
            <a:r>
              <a:rPr sz="1800" dirty="0">
                <a:latin typeface="Carlito"/>
                <a:cs typeface="Carlito"/>
              </a:rPr>
              <a:t>60%  1 as</a:t>
            </a:r>
            <a:r>
              <a:rPr sz="1800" spc="-125" dirty="0">
                <a:latin typeface="Carlito"/>
                <a:cs typeface="Carlito"/>
              </a:rPr>
              <a:t> </a:t>
            </a:r>
            <a:r>
              <a:rPr sz="1800" spc="-5" dirty="0">
                <a:latin typeface="Carlito"/>
                <a:cs typeface="Carlito"/>
              </a:rPr>
              <a:t>100%</a:t>
            </a:r>
            <a:endParaRPr sz="1800">
              <a:latin typeface="Carlito"/>
              <a:cs typeface="Carl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914901"/>
            <a:ext cx="12188825" cy="1943100"/>
            <a:chOff x="0" y="4914901"/>
            <a:chExt cx="12188825" cy="1943100"/>
          </a:xfrm>
        </p:grpSpPr>
        <p:sp>
          <p:nvSpPr>
            <p:cNvPr id="3" name="object 3"/>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solidFill>
              <a:srgbClr val="BB562C"/>
            </a:solidFill>
          </p:spPr>
          <p:txBody>
            <a:bodyPr wrap="square" lIns="0" tIns="0" rIns="0" bIns="0" rtlCol="0"/>
            <a:lstStyle/>
            <a:p>
              <a:endParaRPr/>
            </a:p>
          </p:txBody>
        </p:sp>
        <p:sp>
          <p:nvSpPr>
            <p:cNvPr id="4" name="object 4"/>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solidFill>
              <a:srgbClr val="E28312"/>
            </a:solidFill>
          </p:spPr>
          <p:txBody>
            <a:bodyPr wrap="square" lIns="0" tIns="0" rIns="0" bIns="0" rtlCol="0"/>
            <a:lstStyle/>
            <a:p>
              <a:endParaRPr/>
            </a:p>
          </p:txBody>
        </p:sp>
      </p:grpSp>
      <p:sp>
        <p:nvSpPr>
          <p:cNvPr id="5" name="object 5"/>
          <p:cNvSpPr txBox="1">
            <a:spLocks noGrp="1"/>
          </p:cNvSpPr>
          <p:nvPr>
            <p:ph type="title"/>
          </p:nvPr>
        </p:nvSpPr>
        <p:spPr>
          <a:xfrm>
            <a:off x="902614" y="642620"/>
            <a:ext cx="4941570" cy="574040"/>
          </a:xfrm>
          <a:prstGeom prst="rect">
            <a:avLst/>
          </a:prstGeom>
        </p:spPr>
        <p:txBody>
          <a:bodyPr vert="horz" wrap="square" lIns="0" tIns="12700" rIns="0" bIns="0" rtlCol="0">
            <a:spAutoFit/>
          </a:bodyPr>
          <a:lstStyle/>
          <a:p>
            <a:pPr marL="12700">
              <a:lnSpc>
                <a:spcPct val="100000"/>
              </a:lnSpc>
              <a:spcBef>
                <a:spcPts val="100"/>
              </a:spcBef>
            </a:pPr>
            <a:r>
              <a:rPr sz="3600" spc="-204" dirty="0">
                <a:solidFill>
                  <a:srgbClr val="BB562C"/>
                </a:solidFill>
              </a:rPr>
              <a:t>Flight </a:t>
            </a:r>
            <a:r>
              <a:rPr sz="3600" spc="-229" dirty="0">
                <a:solidFill>
                  <a:srgbClr val="BB562C"/>
                </a:solidFill>
              </a:rPr>
              <a:t>Number </a:t>
            </a:r>
            <a:r>
              <a:rPr sz="3600" spc="-300" dirty="0">
                <a:solidFill>
                  <a:srgbClr val="BB562C"/>
                </a:solidFill>
              </a:rPr>
              <a:t>vs. </a:t>
            </a:r>
            <a:r>
              <a:rPr sz="3600" spc="-135" dirty="0">
                <a:solidFill>
                  <a:srgbClr val="BB562C"/>
                </a:solidFill>
              </a:rPr>
              <a:t>Orbit</a:t>
            </a:r>
            <a:r>
              <a:rPr sz="3600" spc="-760" dirty="0">
                <a:solidFill>
                  <a:srgbClr val="BB562C"/>
                </a:solidFill>
              </a:rPr>
              <a:t> </a:t>
            </a:r>
            <a:r>
              <a:rPr sz="3600" spc="-145" dirty="0">
                <a:solidFill>
                  <a:srgbClr val="BB562C"/>
                </a:solidFill>
              </a:rPr>
              <a:t>type</a:t>
            </a:r>
            <a:endParaRPr sz="3600"/>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18</a:t>
            </a:fld>
            <a:endParaRPr dirty="0"/>
          </a:p>
        </p:txBody>
      </p:sp>
      <p:sp>
        <p:nvSpPr>
          <p:cNvPr id="6" name="object 6"/>
          <p:cNvSpPr txBox="1"/>
          <p:nvPr/>
        </p:nvSpPr>
        <p:spPr>
          <a:xfrm>
            <a:off x="1118108" y="5003952"/>
            <a:ext cx="8640445" cy="1207135"/>
          </a:xfrm>
          <a:prstGeom prst="rect">
            <a:avLst/>
          </a:prstGeom>
        </p:spPr>
        <p:txBody>
          <a:bodyPr vert="horz" wrap="square" lIns="0" tIns="12700" rIns="0" bIns="0" rtlCol="0">
            <a:spAutoFit/>
          </a:bodyPr>
          <a:lstStyle/>
          <a:p>
            <a:pPr marL="12700" marR="3951604">
              <a:lnSpc>
                <a:spcPct val="121200"/>
              </a:lnSpc>
              <a:spcBef>
                <a:spcPts val="100"/>
              </a:spcBef>
            </a:pPr>
            <a:r>
              <a:rPr sz="1600" spc="-15" dirty="0">
                <a:solidFill>
                  <a:srgbClr val="FFFFFF"/>
                </a:solidFill>
                <a:latin typeface="Carlito"/>
                <a:cs typeface="Carlito"/>
              </a:rPr>
              <a:t>Launch Orbit </a:t>
            </a:r>
            <a:r>
              <a:rPr sz="1600" spc="-25" dirty="0">
                <a:solidFill>
                  <a:srgbClr val="FFFFFF"/>
                </a:solidFill>
                <a:latin typeface="Carlito"/>
                <a:cs typeface="Carlito"/>
              </a:rPr>
              <a:t>preferences </a:t>
            </a:r>
            <a:r>
              <a:rPr sz="1600" spc="-5" dirty="0">
                <a:solidFill>
                  <a:srgbClr val="FFFFFF"/>
                </a:solidFill>
                <a:latin typeface="Carlito"/>
                <a:cs typeface="Carlito"/>
              </a:rPr>
              <a:t>changed </a:t>
            </a:r>
            <a:r>
              <a:rPr sz="1600" spc="-20" dirty="0">
                <a:solidFill>
                  <a:srgbClr val="FFFFFF"/>
                </a:solidFill>
                <a:latin typeface="Carlito"/>
                <a:cs typeface="Carlito"/>
              </a:rPr>
              <a:t>over </a:t>
            </a:r>
            <a:r>
              <a:rPr sz="1600" spc="-10" dirty="0">
                <a:solidFill>
                  <a:srgbClr val="FFFFFF"/>
                </a:solidFill>
                <a:latin typeface="Carlito"/>
                <a:cs typeface="Carlito"/>
              </a:rPr>
              <a:t>Flight </a:t>
            </a:r>
            <a:r>
              <a:rPr sz="1600" spc="-50" dirty="0">
                <a:solidFill>
                  <a:srgbClr val="FFFFFF"/>
                </a:solidFill>
                <a:latin typeface="Carlito"/>
                <a:cs typeface="Carlito"/>
              </a:rPr>
              <a:t>Number.  </a:t>
            </a:r>
            <a:r>
              <a:rPr sz="1600" spc="-15" dirty="0">
                <a:solidFill>
                  <a:srgbClr val="FFFFFF"/>
                </a:solidFill>
                <a:latin typeface="Carlito"/>
                <a:cs typeface="Carlito"/>
              </a:rPr>
              <a:t>Launch </a:t>
            </a:r>
            <a:r>
              <a:rPr sz="1600" spc="-25" dirty="0">
                <a:solidFill>
                  <a:srgbClr val="FFFFFF"/>
                </a:solidFill>
                <a:latin typeface="Carlito"/>
                <a:cs typeface="Carlito"/>
              </a:rPr>
              <a:t>Outcome </a:t>
            </a:r>
            <a:r>
              <a:rPr sz="1600" spc="-15" dirty="0">
                <a:solidFill>
                  <a:srgbClr val="FFFFFF"/>
                </a:solidFill>
                <a:latin typeface="Carlito"/>
                <a:cs typeface="Carlito"/>
              </a:rPr>
              <a:t>seems to </a:t>
            </a:r>
            <a:r>
              <a:rPr sz="1600" spc="-25" dirty="0">
                <a:solidFill>
                  <a:srgbClr val="FFFFFF"/>
                </a:solidFill>
                <a:latin typeface="Carlito"/>
                <a:cs typeface="Carlito"/>
              </a:rPr>
              <a:t>correlate </a:t>
            </a:r>
            <a:r>
              <a:rPr sz="1600" spc="-5" dirty="0">
                <a:solidFill>
                  <a:srgbClr val="FFFFFF"/>
                </a:solidFill>
                <a:latin typeface="Carlito"/>
                <a:cs typeface="Carlito"/>
              </a:rPr>
              <a:t>with this</a:t>
            </a:r>
            <a:r>
              <a:rPr sz="1600" spc="120" dirty="0">
                <a:solidFill>
                  <a:srgbClr val="FFFFFF"/>
                </a:solidFill>
                <a:latin typeface="Carlito"/>
                <a:cs typeface="Carlito"/>
              </a:rPr>
              <a:t> </a:t>
            </a:r>
            <a:r>
              <a:rPr sz="1600" spc="-25" dirty="0">
                <a:solidFill>
                  <a:srgbClr val="FFFFFF"/>
                </a:solidFill>
                <a:latin typeface="Carlito"/>
                <a:cs typeface="Carlito"/>
              </a:rPr>
              <a:t>preference.</a:t>
            </a:r>
            <a:endParaRPr sz="1600">
              <a:latin typeface="Carlito"/>
              <a:cs typeface="Carlito"/>
            </a:endParaRPr>
          </a:p>
          <a:p>
            <a:pPr marL="12700" marR="5080">
              <a:lnSpc>
                <a:spcPts val="2330"/>
              </a:lnSpc>
              <a:spcBef>
                <a:spcPts val="135"/>
              </a:spcBef>
            </a:pPr>
            <a:r>
              <a:rPr sz="1600" spc="-15" dirty="0">
                <a:solidFill>
                  <a:srgbClr val="FFFFFF"/>
                </a:solidFill>
                <a:latin typeface="Carlito"/>
                <a:cs typeface="Carlito"/>
              </a:rPr>
              <a:t>SpaceX </a:t>
            </a:r>
            <a:r>
              <a:rPr sz="1600" spc="-20" dirty="0">
                <a:solidFill>
                  <a:srgbClr val="FFFFFF"/>
                </a:solidFill>
                <a:latin typeface="Carlito"/>
                <a:cs typeface="Carlito"/>
              </a:rPr>
              <a:t>started </a:t>
            </a:r>
            <a:r>
              <a:rPr sz="1600" spc="-5" dirty="0">
                <a:solidFill>
                  <a:srgbClr val="FFFFFF"/>
                </a:solidFill>
                <a:latin typeface="Carlito"/>
                <a:cs typeface="Carlito"/>
              </a:rPr>
              <a:t>with </a:t>
            </a:r>
            <a:r>
              <a:rPr sz="1600" spc="-25" dirty="0">
                <a:solidFill>
                  <a:srgbClr val="FFFFFF"/>
                </a:solidFill>
                <a:latin typeface="Carlito"/>
                <a:cs typeface="Carlito"/>
              </a:rPr>
              <a:t>LEO </a:t>
            </a:r>
            <a:r>
              <a:rPr sz="1600" spc="-5" dirty="0">
                <a:solidFill>
                  <a:srgbClr val="FFFFFF"/>
                </a:solidFill>
                <a:latin typeface="Carlito"/>
                <a:cs typeface="Carlito"/>
              </a:rPr>
              <a:t>orbits which </a:t>
            </a:r>
            <a:r>
              <a:rPr sz="1600" spc="-20" dirty="0">
                <a:solidFill>
                  <a:srgbClr val="FFFFFF"/>
                </a:solidFill>
                <a:latin typeface="Carlito"/>
                <a:cs typeface="Carlito"/>
              </a:rPr>
              <a:t>saw </a:t>
            </a:r>
            <a:r>
              <a:rPr sz="1600" spc="-25" dirty="0">
                <a:solidFill>
                  <a:srgbClr val="FFFFFF"/>
                </a:solidFill>
                <a:latin typeface="Carlito"/>
                <a:cs typeface="Carlito"/>
              </a:rPr>
              <a:t>moderate </a:t>
            </a:r>
            <a:r>
              <a:rPr sz="1600" spc="-15" dirty="0">
                <a:solidFill>
                  <a:srgbClr val="FFFFFF"/>
                </a:solidFill>
                <a:latin typeface="Carlito"/>
                <a:cs typeface="Carlito"/>
              </a:rPr>
              <a:t>success </a:t>
            </a:r>
            <a:r>
              <a:rPr sz="1600" spc="-25" dirty="0">
                <a:solidFill>
                  <a:srgbClr val="FFFFFF"/>
                </a:solidFill>
                <a:latin typeface="Carlito"/>
                <a:cs typeface="Carlito"/>
              </a:rPr>
              <a:t>LEO </a:t>
            </a:r>
            <a:r>
              <a:rPr sz="1600" spc="-5" dirty="0">
                <a:solidFill>
                  <a:srgbClr val="FFFFFF"/>
                </a:solidFill>
                <a:latin typeface="Carlito"/>
                <a:cs typeface="Carlito"/>
              </a:rPr>
              <a:t>and </a:t>
            </a:r>
            <a:r>
              <a:rPr sz="1600" spc="-25" dirty="0">
                <a:solidFill>
                  <a:srgbClr val="FFFFFF"/>
                </a:solidFill>
                <a:latin typeface="Carlito"/>
                <a:cs typeface="Carlito"/>
              </a:rPr>
              <a:t>returned </a:t>
            </a:r>
            <a:r>
              <a:rPr sz="1600" spc="-15" dirty="0">
                <a:solidFill>
                  <a:srgbClr val="FFFFFF"/>
                </a:solidFill>
                <a:latin typeface="Carlito"/>
                <a:cs typeface="Carlito"/>
              </a:rPr>
              <a:t>to </a:t>
            </a:r>
            <a:r>
              <a:rPr sz="1600" spc="-25" dirty="0">
                <a:solidFill>
                  <a:srgbClr val="FFFFFF"/>
                </a:solidFill>
                <a:latin typeface="Carlito"/>
                <a:cs typeface="Carlito"/>
              </a:rPr>
              <a:t>VLEO </a:t>
            </a:r>
            <a:r>
              <a:rPr sz="1600" dirty="0">
                <a:solidFill>
                  <a:srgbClr val="FFFFFF"/>
                </a:solidFill>
                <a:latin typeface="Carlito"/>
                <a:cs typeface="Carlito"/>
              </a:rPr>
              <a:t>in </a:t>
            </a:r>
            <a:r>
              <a:rPr sz="1600" spc="-25" dirty="0">
                <a:solidFill>
                  <a:srgbClr val="FFFFFF"/>
                </a:solidFill>
                <a:latin typeface="Carlito"/>
                <a:cs typeface="Carlito"/>
              </a:rPr>
              <a:t>recent </a:t>
            </a:r>
            <a:r>
              <a:rPr sz="1600" spc="-5" dirty="0">
                <a:solidFill>
                  <a:srgbClr val="FFFFFF"/>
                </a:solidFill>
                <a:latin typeface="Carlito"/>
                <a:cs typeface="Carlito"/>
              </a:rPr>
              <a:t>launches  </a:t>
            </a:r>
            <a:r>
              <a:rPr sz="1600" spc="-15" dirty="0">
                <a:solidFill>
                  <a:srgbClr val="FFFFFF"/>
                </a:solidFill>
                <a:latin typeface="Carlito"/>
                <a:cs typeface="Carlito"/>
              </a:rPr>
              <a:t>SpaceX </a:t>
            </a:r>
            <a:r>
              <a:rPr sz="1600" spc="-20" dirty="0">
                <a:solidFill>
                  <a:srgbClr val="FFFFFF"/>
                </a:solidFill>
                <a:latin typeface="Carlito"/>
                <a:cs typeface="Carlito"/>
              </a:rPr>
              <a:t>appears </a:t>
            </a:r>
            <a:r>
              <a:rPr sz="1600" spc="-15" dirty="0">
                <a:solidFill>
                  <a:srgbClr val="FFFFFF"/>
                </a:solidFill>
                <a:latin typeface="Carlito"/>
                <a:cs typeface="Carlito"/>
              </a:rPr>
              <a:t>to </a:t>
            </a:r>
            <a:r>
              <a:rPr sz="1600" spc="-25" dirty="0">
                <a:solidFill>
                  <a:srgbClr val="FFFFFF"/>
                </a:solidFill>
                <a:latin typeface="Carlito"/>
                <a:cs typeface="Carlito"/>
              </a:rPr>
              <a:t>perform better </a:t>
            </a:r>
            <a:r>
              <a:rPr sz="1600" dirty="0">
                <a:solidFill>
                  <a:srgbClr val="FFFFFF"/>
                </a:solidFill>
                <a:latin typeface="Carlito"/>
                <a:cs typeface="Carlito"/>
              </a:rPr>
              <a:t>in </a:t>
            </a:r>
            <a:r>
              <a:rPr sz="1600" spc="-20" dirty="0">
                <a:solidFill>
                  <a:srgbClr val="FFFFFF"/>
                </a:solidFill>
                <a:latin typeface="Carlito"/>
                <a:cs typeface="Carlito"/>
              </a:rPr>
              <a:t>lower </a:t>
            </a:r>
            <a:r>
              <a:rPr sz="1600" spc="-5" dirty="0">
                <a:solidFill>
                  <a:srgbClr val="FFFFFF"/>
                </a:solidFill>
                <a:latin typeface="Carlito"/>
                <a:cs typeface="Carlito"/>
              </a:rPr>
              <a:t>orbits or </a:t>
            </a:r>
            <a:r>
              <a:rPr sz="1600" spc="-20" dirty="0">
                <a:solidFill>
                  <a:srgbClr val="FFFFFF"/>
                </a:solidFill>
                <a:latin typeface="Carlito"/>
                <a:cs typeface="Carlito"/>
              </a:rPr>
              <a:t>Sun-synchronous</a:t>
            </a:r>
            <a:r>
              <a:rPr sz="1600" spc="275" dirty="0">
                <a:solidFill>
                  <a:srgbClr val="FFFFFF"/>
                </a:solidFill>
                <a:latin typeface="Carlito"/>
                <a:cs typeface="Carlito"/>
              </a:rPr>
              <a:t> </a:t>
            </a:r>
            <a:r>
              <a:rPr sz="1600" spc="-5" dirty="0">
                <a:solidFill>
                  <a:srgbClr val="FFFFFF"/>
                </a:solidFill>
                <a:latin typeface="Carlito"/>
                <a:cs typeface="Carlito"/>
              </a:rPr>
              <a:t>orbits</a:t>
            </a:r>
            <a:endParaRPr sz="1600">
              <a:latin typeface="Carlito"/>
              <a:cs typeface="Carlito"/>
            </a:endParaRPr>
          </a:p>
        </p:txBody>
      </p:sp>
      <p:sp>
        <p:nvSpPr>
          <p:cNvPr id="7" name="object 7"/>
          <p:cNvSpPr/>
          <p:nvPr/>
        </p:nvSpPr>
        <p:spPr>
          <a:xfrm>
            <a:off x="45719" y="1644395"/>
            <a:ext cx="12094464" cy="2375916"/>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902614" y="43461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a:latin typeface="Carlito"/>
              <a:cs typeface="Carli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914901"/>
            <a:ext cx="12188825" cy="1943100"/>
            <a:chOff x="0" y="4914901"/>
            <a:chExt cx="12188825" cy="1943100"/>
          </a:xfrm>
        </p:grpSpPr>
        <p:sp>
          <p:nvSpPr>
            <p:cNvPr id="3" name="object 3"/>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solidFill>
              <a:srgbClr val="BB562C"/>
            </a:solidFill>
          </p:spPr>
          <p:txBody>
            <a:bodyPr wrap="square" lIns="0" tIns="0" rIns="0" bIns="0" rtlCol="0"/>
            <a:lstStyle/>
            <a:p>
              <a:endParaRPr/>
            </a:p>
          </p:txBody>
        </p:sp>
        <p:sp>
          <p:nvSpPr>
            <p:cNvPr id="4" name="object 4"/>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solidFill>
              <a:srgbClr val="E28312"/>
            </a:solidFill>
          </p:spPr>
          <p:txBody>
            <a:bodyPr wrap="square" lIns="0" tIns="0" rIns="0" bIns="0" rtlCol="0"/>
            <a:lstStyle/>
            <a:p>
              <a:endParaRPr/>
            </a:p>
          </p:txBody>
        </p:sp>
      </p:grpSp>
      <p:sp>
        <p:nvSpPr>
          <p:cNvPr id="5" name="object 5"/>
          <p:cNvSpPr txBox="1">
            <a:spLocks noGrp="1"/>
          </p:cNvSpPr>
          <p:nvPr>
            <p:ph type="title"/>
          </p:nvPr>
        </p:nvSpPr>
        <p:spPr>
          <a:xfrm>
            <a:off x="1118108" y="808990"/>
            <a:ext cx="3804285" cy="574040"/>
          </a:xfrm>
          <a:prstGeom prst="rect">
            <a:avLst/>
          </a:prstGeom>
        </p:spPr>
        <p:txBody>
          <a:bodyPr vert="horz" wrap="square" lIns="0" tIns="12700" rIns="0" bIns="0" rtlCol="0">
            <a:spAutoFit/>
          </a:bodyPr>
          <a:lstStyle/>
          <a:p>
            <a:pPr marL="12700">
              <a:lnSpc>
                <a:spcPct val="100000"/>
              </a:lnSpc>
              <a:spcBef>
                <a:spcPts val="100"/>
              </a:spcBef>
            </a:pPr>
            <a:r>
              <a:rPr sz="3600" spc="-335" dirty="0">
                <a:solidFill>
                  <a:srgbClr val="BB562C"/>
                </a:solidFill>
              </a:rPr>
              <a:t>Payload </a:t>
            </a:r>
            <a:r>
              <a:rPr sz="3600" spc="-300" dirty="0">
                <a:solidFill>
                  <a:srgbClr val="BB562C"/>
                </a:solidFill>
              </a:rPr>
              <a:t>vs. </a:t>
            </a:r>
            <a:r>
              <a:rPr sz="3600" spc="-135" dirty="0">
                <a:solidFill>
                  <a:srgbClr val="BB562C"/>
                </a:solidFill>
              </a:rPr>
              <a:t>Orbit</a:t>
            </a:r>
            <a:r>
              <a:rPr sz="3600" spc="-465" dirty="0">
                <a:solidFill>
                  <a:srgbClr val="BB562C"/>
                </a:solidFill>
              </a:rPr>
              <a:t> </a:t>
            </a:r>
            <a:r>
              <a:rPr sz="3600" spc="-145" dirty="0">
                <a:solidFill>
                  <a:srgbClr val="BB562C"/>
                </a:solidFill>
              </a:rPr>
              <a:t>type</a:t>
            </a:r>
            <a:endParaRPr sz="3600"/>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19</a:t>
            </a:fld>
            <a:endParaRPr dirty="0"/>
          </a:p>
        </p:txBody>
      </p:sp>
      <p:sp>
        <p:nvSpPr>
          <p:cNvPr id="6" name="object 6"/>
          <p:cNvSpPr txBox="1"/>
          <p:nvPr/>
        </p:nvSpPr>
        <p:spPr>
          <a:xfrm>
            <a:off x="1118108" y="5044185"/>
            <a:ext cx="7989570" cy="909955"/>
          </a:xfrm>
          <a:prstGeom prst="rect">
            <a:avLst/>
          </a:prstGeom>
        </p:spPr>
        <p:txBody>
          <a:bodyPr vert="horz" wrap="square" lIns="0" tIns="62865" rIns="0" bIns="0" rtlCol="0">
            <a:spAutoFit/>
          </a:bodyPr>
          <a:lstStyle/>
          <a:p>
            <a:pPr marL="12700">
              <a:lnSpc>
                <a:spcPct val="100000"/>
              </a:lnSpc>
              <a:spcBef>
                <a:spcPts val="495"/>
              </a:spcBef>
            </a:pPr>
            <a:r>
              <a:rPr sz="1600" spc="-25" dirty="0">
                <a:solidFill>
                  <a:srgbClr val="FFFFFF"/>
                </a:solidFill>
                <a:latin typeface="Carlito"/>
                <a:cs typeface="Carlito"/>
              </a:rPr>
              <a:t>Payload </a:t>
            </a:r>
            <a:r>
              <a:rPr sz="1600" spc="-5" dirty="0">
                <a:solidFill>
                  <a:srgbClr val="FFFFFF"/>
                </a:solidFill>
                <a:latin typeface="Carlito"/>
                <a:cs typeface="Carlito"/>
              </a:rPr>
              <a:t>mass </a:t>
            </a:r>
            <a:r>
              <a:rPr sz="1600" spc="-20" dirty="0">
                <a:solidFill>
                  <a:srgbClr val="FFFFFF"/>
                </a:solidFill>
                <a:latin typeface="Carlito"/>
                <a:cs typeface="Carlito"/>
              </a:rPr>
              <a:t>seems </a:t>
            </a:r>
            <a:r>
              <a:rPr sz="1600" spc="-15" dirty="0">
                <a:solidFill>
                  <a:srgbClr val="FFFFFF"/>
                </a:solidFill>
                <a:latin typeface="Carlito"/>
                <a:cs typeface="Carlito"/>
              </a:rPr>
              <a:t>to </a:t>
            </a:r>
            <a:r>
              <a:rPr sz="1600" spc="-25" dirty="0">
                <a:solidFill>
                  <a:srgbClr val="FFFFFF"/>
                </a:solidFill>
                <a:latin typeface="Carlito"/>
                <a:cs typeface="Carlito"/>
              </a:rPr>
              <a:t>correlate </a:t>
            </a:r>
            <a:r>
              <a:rPr sz="1600" spc="-5" dirty="0">
                <a:solidFill>
                  <a:srgbClr val="FFFFFF"/>
                </a:solidFill>
                <a:latin typeface="Carlito"/>
                <a:cs typeface="Carlito"/>
              </a:rPr>
              <a:t>with</a:t>
            </a:r>
            <a:r>
              <a:rPr sz="1600" spc="40" dirty="0">
                <a:solidFill>
                  <a:srgbClr val="FFFFFF"/>
                </a:solidFill>
                <a:latin typeface="Carlito"/>
                <a:cs typeface="Carlito"/>
              </a:rPr>
              <a:t> </a:t>
            </a:r>
            <a:r>
              <a:rPr sz="1600" spc="-15" dirty="0">
                <a:solidFill>
                  <a:srgbClr val="FFFFFF"/>
                </a:solidFill>
                <a:latin typeface="Carlito"/>
                <a:cs typeface="Carlito"/>
              </a:rPr>
              <a:t>orbit</a:t>
            </a:r>
            <a:endParaRPr sz="1600">
              <a:latin typeface="Carlito"/>
              <a:cs typeface="Carlito"/>
            </a:endParaRPr>
          </a:p>
          <a:p>
            <a:pPr marL="12700">
              <a:lnSpc>
                <a:spcPct val="100000"/>
              </a:lnSpc>
              <a:spcBef>
                <a:spcPts val="395"/>
              </a:spcBef>
            </a:pPr>
            <a:r>
              <a:rPr sz="1600" spc="-25" dirty="0">
                <a:solidFill>
                  <a:srgbClr val="FFFFFF"/>
                </a:solidFill>
                <a:latin typeface="Carlito"/>
                <a:cs typeface="Carlito"/>
              </a:rPr>
              <a:t>LEO </a:t>
            </a:r>
            <a:r>
              <a:rPr sz="1600" spc="-5" dirty="0">
                <a:solidFill>
                  <a:srgbClr val="FFFFFF"/>
                </a:solidFill>
                <a:latin typeface="Carlito"/>
                <a:cs typeface="Carlito"/>
              </a:rPr>
              <a:t>and </a:t>
            </a:r>
            <a:r>
              <a:rPr sz="1600" spc="-15" dirty="0">
                <a:solidFill>
                  <a:srgbClr val="FFFFFF"/>
                </a:solidFill>
                <a:latin typeface="Carlito"/>
                <a:cs typeface="Carlito"/>
              </a:rPr>
              <a:t>SSO seem to </a:t>
            </a:r>
            <a:r>
              <a:rPr sz="1600" spc="-25" dirty="0">
                <a:solidFill>
                  <a:srgbClr val="FFFFFF"/>
                </a:solidFill>
                <a:latin typeface="Carlito"/>
                <a:cs typeface="Carlito"/>
              </a:rPr>
              <a:t>have </a:t>
            </a:r>
            <a:r>
              <a:rPr sz="1600" spc="-20" dirty="0">
                <a:solidFill>
                  <a:srgbClr val="FFFFFF"/>
                </a:solidFill>
                <a:latin typeface="Carlito"/>
                <a:cs typeface="Carlito"/>
              </a:rPr>
              <a:t>relatively low payload</a:t>
            </a:r>
            <a:r>
              <a:rPr sz="1600" spc="135" dirty="0">
                <a:solidFill>
                  <a:srgbClr val="FFFFFF"/>
                </a:solidFill>
                <a:latin typeface="Carlito"/>
                <a:cs typeface="Carlito"/>
              </a:rPr>
              <a:t> </a:t>
            </a:r>
            <a:r>
              <a:rPr sz="1600" spc="-5" dirty="0">
                <a:solidFill>
                  <a:srgbClr val="FFFFFF"/>
                </a:solidFill>
                <a:latin typeface="Carlito"/>
                <a:cs typeface="Carlito"/>
              </a:rPr>
              <a:t>mass</a:t>
            </a:r>
            <a:endParaRPr sz="1600">
              <a:latin typeface="Carlito"/>
              <a:cs typeface="Carlito"/>
            </a:endParaRPr>
          </a:p>
          <a:p>
            <a:pPr marL="12700">
              <a:lnSpc>
                <a:spcPct val="100000"/>
              </a:lnSpc>
              <a:spcBef>
                <a:spcPts val="409"/>
              </a:spcBef>
            </a:pPr>
            <a:r>
              <a:rPr sz="1600" spc="-5" dirty="0">
                <a:solidFill>
                  <a:srgbClr val="FFFFFF"/>
                </a:solidFill>
                <a:latin typeface="Carlito"/>
                <a:cs typeface="Carlito"/>
              </a:rPr>
              <a:t>The other </a:t>
            </a:r>
            <a:r>
              <a:rPr sz="1600" spc="-20" dirty="0">
                <a:solidFill>
                  <a:srgbClr val="FFFFFF"/>
                </a:solidFill>
                <a:latin typeface="Carlito"/>
                <a:cs typeface="Carlito"/>
              </a:rPr>
              <a:t>most successful </a:t>
            </a:r>
            <a:r>
              <a:rPr sz="1600" spc="-5" dirty="0">
                <a:solidFill>
                  <a:srgbClr val="FFFFFF"/>
                </a:solidFill>
                <a:latin typeface="Carlito"/>
                <a:cs typeface="Carlito"/>
              </a:rPr>
              <a:t>orbit </a:t>
            </a:r>
            <a:r>
              <a:rPr sz="1600" spc="-20" dirty="0">
                <a:solidFill>
                  <a:srgbClr val="FFFFFF"/>
                </a:solidFill>
                <a:latin typeface="Carlito"/>
                <a:cs typeface="Carlito"/>
              </a:rPr>
              <a:t>VLEO </a:t>
            </a:r>
            <a:r>
              <a:rPr sz="1600" spc="-5" dirty="0">
                <a:solidFill>
                  <a:srgbClr val="FFFFFF"/>
                </a:solidFill>
                <a:latin typeface="Carlito"/>
                <a:cs typeface="Carlito"/>
              </a:rPr>
              <a:t>only has </a:t>
            </a:r>
            <a:r>
              <a:rPr sz="1600" spc="-10" dirty="0">
                <a:solidFill>
                  <a:srgbClr val="FFFFFF"/>
                </a:solidFill>
                <a:latin typeface="Carlito"/>
                <a:cs typeface="Carlito"/>
              </a:rPr>
              <a:t>payload </a:t>
            </a:r>
            <a:r>
              <a:rPr sz="1600" spc="-5" dirty="0">
                <a:solidFill>
                  <a:srgbClr val="FFFFFF"/>
                </a:solidFill>
                <a:latin typeface="Carlito"/>
                <a:cs typeface="Carlito"/>
              </a:rPr>
              <a:t>mass </a:t>
            </a:r>
            <a:r>
              <a:rPr sz="1600" spc="-20" dirty="0">
                <a:solidFill>
                  <a:srgbClr val="FFFFFF"/>
                </a:solidFill>
                <a:latin typeface="Carlito"/>
                <a:cs typeface="Carlito"/>
              </a:rPr>
              <a:t>values </a:t>
            </a:r>
            <a:r>
              <a:rPr sz="1600" spc="-5" dirty="0">
                <a:solidFill>
                  <a:srgbClr val="FFFFFF"/>
                </a:solidFill>
                <a:latin typeface="Carlito"/>
                <a:cs typeface="Carlito"/>
              </a:rPr>
              <a:t>in the higher end of the</a:t>
            </a:r>
            <a:r>
              <a:rPr sz="1600" spc="85" dirty="0">
                <a:solidFill>
                  <a:srgbClr val="FFFFFF"/>
                </a:solidFill>
                <a:latin typeface="Carlito"/>
                <a:cs typeface="Carlito"/>
              </a:rPr>
              <a:t> </a:t>
            </a:r>
            <a:r>
              <a:rPr sz="1600" spc="-25" dirty="0">
                <a:solidFill>
                  <a:srgbClr val="FFFFFF"/>
                </a:solidFill>
                <a:latin typeface="Carlito"/>
                <a:cs typeface="Carlito"/>
              </a:rPr>
              <a:t>range</a:t>
            </a:r>
            <a:endParaRPr sz="1600">
              <a:latin typeface="Carlito"/>
              <a:cs typeface="Carlito"/>
            </a:endParaRPr>
          </a:p>
        </p:txBody>
      </p:sp>
      <p:sp>
        <p:nvSpPr>
          <p:cNvPr id="7" name="object 7"/>
          <p:cNvSpPr/>
          <p:nvPr/>
        </p:nvSpPr>
        <p:spPr>
          <a:xfrm>
            <a:off x="45719" y="1615439"/>
            <a:ext cx="12094464" cy="2375916"/>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902614" y="43461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a:latin typeface="Carlito"/>
              <a:cs typeface="Carl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6111" y="452718"/>
            <a:ext cx="9404723" cy="1925399"/>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s-MX" u="heavy" spc="-190" dirty="0" err="1">
                <a:uFill>
                  <a:solidFill>
                    <a:srgbClr val="7D7D7D"/>
                  </a:solidFill>
                </a:uFill>
              </a:rPr>
              <a:t>indice</a:t>
            </a:r>
            <a:r>
              <a:rPr u="heavy" spc="-190" dirty="0">
                <a:uFill>
                  <a:solidFill>
                    <a:srgbClr val="7D7D7D"/>
                  </a:solidFill>
                </a:uFill>
              </a:rPr>
              <a:t>	</a:t>
            </a:r>
          </a:p>
        </p:txBody>
      </p:sp>
      <p:sp>
        <p:nvSpPr>
          <p:cNvPr id="4" name="object 4"/>
          <p:cNvSpPr txBox="1"/>
          <p:nvPr/>
        </p:nvSpPr>
        <p:spPr>
          <a:xfrm>
            <a:off x="4419600" y="2409924"/>
            <a:ext cx="2814320" cy="2687274"/>
          </a:xfrm>
          <a:prstGeom prst="rect">
            <a:avLst/>
          </a:prstGeom>
        </p:spPr>
        <p:txBody>
          <a:bodyPr vert="horz" wrap="square" lIns="0" tIns="100965" rIns="0" bIns="0" rtlCol="0">
            <a:spAutoFit/>
          </a:bodyPr>
          <a:lstStyle/>
          <a:p>
            <a:pPr marL="241300" indent="-228600">
              <a:lnSpc>
                <a:spcPct val="100000"/>
              </a:lnSpc>
              <a:spcBef>
                <a:spcPts val="795"/>
              </a:spcBef>
              <a:buFont typeface="Arial"/>
              <a:buChar char="•"/>
              <a:tabLst>
                <a:tab pos="240665" algn="l"/>
                <a:tab pos="241300" algn="l"/>
              </a:tabLst>
            </a:pPr>
            <a:r>
              <a:rPr lang="es-MX" sz="2400" b="1" dirty="0"/>
              <a:t>Resumen Ejecutivo (3)</a:t>
            </a:r>
            <a:br>
              <a:rPr lang="es-MX" sz="2400" dirty="0"/>
            </a:br>
            <a:r>
              <a:rPr lang="es-MX" sz="2400" b="1" dirty="0"/>
              <a:t>Introducción (4)</a:t>
            </a:r>
            <a:br>
              <a:rPr lang="es-MX" sz="2400" dirty="0"/>
            </a:br>
            <a:r>
              <a:rPr lang="es-MX" sz="2400" b="1" dirty="0"/>
              <a:t>Metodología (6)</a:t>
            </a:r>
            <a:br>
              <a:rPr lang="es-MX" sz="2400" dirty="0"/>
            </a:br>
            <a:r>
              <a:rPr lang="es-MX" sz="2400" b="1" dirty="0"/>
              <a:t>Resultados (16)</a:t>
            </a:r>
            <a:br>
              <a:rPr lang="es-MX" sz="2400" dirty="0"/>
            </a:br>
            <a:r>
              <a:rPr lang="es-MX" sz="2400" b="1" dirty="0"/>
              <a:t>Conclusión (46)</a:t>
            </a:r>
            <a:br>
              <a:rPr lang="es-MX" sz="2400" dirty="0"/>
            </a:br>
            <a:r>
              <a:rPr lang="es-MX" sz="2400" b="1" dirty="0"/>
              <a:t>Apéndice (47)</a:t>
            </a:r>
            <a:endParaRPr sz="2200" dirty="0">
              <a:latin typeface="Carlito"/>
              <a:cs typeface="Carlito"/>
            </a:endParaRPr>
          </a:p>
        </p:txBody>
      </p:sp>
      <p:sp>
        <p:nvSpPr>
          <p:cNvPr id="5" name="object 5"/>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2</a:t>
            </a:fld>
            <a:endParaRPr sz="1050">
              <a:latin typeface="Carlito"/>
              <a:cs typeface="Carlito"/>
            </a:endParaRPr>
          </a:p>
        </p:txBody>
      </p:sp>
      <p:pic>
        <p:nvPicPr>
          <p:cNvPr id="7" name="Gráfico 6" descr="Hombre astronauta contorno">
            <a:extLst>
              <a:ext uri="{FF2B5EF4-FFF2-40B4-BE49-F238E27FC236}">
                <a16:creationId xmlns:a16="http://schemas.microsoft.com/office/drawing/2014/main" id="{CE947011-020D-EAA8-4387-4F08BEF078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34400" y="2732468"/>
            <a:ext cx="1925399" cy="1925399"/>
          </a:xfrm>
          <a:prstGeom prst="rect">
            <a:avLst/>
          </a:prstGeom>
        </p:spPr>
      </p:pic>
      <p:pic>
        <p:nvPicPr>
          <p:cNvPr id="9" name="Gráfico 8" descr="Átomo con relleno sólido">
            <a:extLst>
              <a:ext uri="{FF2B5EF4-FFF2-40B4-BE49-F238E27FC236}">
                <a16:creationId xmlns:a16="http://schemas.microsoft.com/office/drawing/2014/main" id="{F450410F-D671-17BA-F54B-EA7A66BBCF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4181" y="2732468"/>
            <a:ext cx="2042186" cy="204218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914901"/>
            <a:ext cx="12188825" cy="1943100"/>
            <a:chOff x="0" y="4914901"/>
            <a:chExt cx="12188825" cy="1943100"/>
          </a:xfrm>
        </p:grpSpPr>
        <p:sp>
          <p:nvSpPr>
            <p:cNvPr id="3" name="object 3"/>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solidFill>
              <a:srgbClr val="BB562C"/>
            </a:solidFill>
          </p:spPr>
          <p:txBody>
            <a:bodyPr wrap="square" lIns="0" tIns="0" rIns="0" bIns="0" rtlCol="0"/>
            <a:lstStyle/>
            <a:p>
              <a:endParaRPr/>
            </a:p>
          </p:txBody>
        </p:sp>
        <p:sp>
          <p:nvSpPr>
            <p:cNvPr id="4" name="object 4"/>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solidFill>
              <a:srgbClr val="E28312"/>
            </a:solidFill>
          </p:spPr>
          <p:txBody>
            <a:bodyPr wrap="square" lIns="0" tIns="0" rIns="0" bIns="0" rtlCol="0"/>
            <a:lstStyle/>
            <a:p>
              <a:endParaRPr/>
            </a:p>
          </p:txBody>
        </p:sp>
      </p:grpSp>
      <p:sp>
        <p:nvSpPr>
          <p:cNvPr id="5" name="object 5"/>
          <p:cNvSpPr txBox="1">
            <a:spLocks noGrp="1"/>
          </p:cNvSpPr>
          <p:nvPr>
            <p:ph type="title"/>
          </p:nvPr>
        </p:nvSpPr>
        <p:spPr>
          <a:xfrm>
            <a:off x="1176019" y="503682"/>
            <a:ext cx="4927600" cy="574040"/>
          </a:xfrm>
          <a:prstGeom prst="rect">
            <a:avLst/>
          </a:prstGeom>
        </p:spPr>
        <p:txBody>
          <a:bodyPr vert="horz" wrap="square" lIns="0" tIns="12700" rIns="0" bIns="0" rtlCol="0">
            <a:spAutoFit/>
          </a:bodyPr>
          <a:lstStyle/>
          <a:p>
            <a:pPr marL="12700">
              <a:lnSpc>
                <a:spcPct val="100000"/>
              </a:lnSpc>
              <a:spcBef>
                <a:spcPts val="100"/>
              </a:spcBef>
            </a:pPr>
            <a:r>
              <a:rPr sz="3600" spc="-310" dirty="0">
                <a:solidFill>
                  <a:srgbClr val="BB562C"/>
                </a:solidFill>
              </a:rPr>
              <a:t>Launch </a:t>
            </a:r>
            <a:r>
              <a:rPr sz="3600" spc="-425" dirty="0">
                <a:solidFill>
                  <a:srgbClr val="BB562C"/>
                </a:solidFill>
              </a:rPr>
              <a:t>Success </a:t>
            </a:r>
            <a:r>
              <a:rPr sz="3600" spc="-335" dirty="0">
                <a:solidFill>
                  <a:srgbClr val="BB562C"/>
                </a:solidFill>
              </a:rPr>
              <a:t>Yearly</a:t>
            </a:r>
            <a:r>
              <a:rPr sz="3600" spc="-470" dirty="0">
                <a:solidFill>
                  <a:srgbClr val="BB562C"/>
                </a:solidFill>
              </a:rPr>
              <a:t> </a:t>
            </a:r>
            <a:r>
              <a:rPr sz="3600" spc="-305" dirty="0">
                <a:solidFill>
                  <a:srgbClr val="BB562C"/>
                </a:solidFill>
              </a:rPr>
              <a:t>Trend</a:t>
            </a:r>
            <a:endParaRPr sz="3600"/>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20</a:t>
            </a:fld>
            <a:endParaRPr dirty="0"/>
          </a:p>
        </p:txBody>
      </p:sp>
      <p:sp>
        <p:nvSpPr>
          <p:cNvPr id="6" name="object 6"/>
          <p:cNvSpPr txBox="1"/>
          <p:nvPr/>
        </p:nvSpPr>
        <p:spPr>
          <a:xfrm>
            <a:off x="1176019" y="5031310"/>
            <a:ext cx="5977890" cy="616585"/>
          </a:xfrm>
          <a:prstGeom prst="rect">
            <a:avLst/>
          </a:prstGeom>
        </p:spPr>
        <p:txBody>
          <a:bodyPr vert="horz" wrap="square" lIns="0" tIns="64135" rIns="0" bIns="0" rtlCol="0">
            <a:spAutoFit/>
          </a:bodyPr>
          <a:lstStyle/>
          <a:p>
            <a:pPr marL="12700">
              <a:lnSpc>
                <a:spcPct val="100000"/>
              </a:lnSpc>
              <a:spcBef>
                <a:spcPts val="505"/>
              </a:spcBef>
            </a:pPr>
            <a:r>
              <a:rPr sz="1600" spc="-15" dirty="0">
                <a:solidFill>
                  <a:srgbClr val="FFFFFF"/>
                </a:solidFill>
                <a:latin typeface="Carlito"/>
                <a:cs typeface="Carlito"/>
              </a:rPr>
              <a:t>Success </a:t>
            </a:r>
            <a:r>
              <a:rPr sz="1600" spc="-20" dirty="0">
                <a:solidFill>
                  <a:srgbClr val="FFFFFF"/>
                </a:solidFill>
                <a:latin typeface="Carlito"/>
                <a:cs typeface="Carlito"/>
              </a:rPr>
              <a:t>generally </a:t>
            </a:r>
            <a:r>
              <a:rPr sz="1600" spc="-10" dirty="0">
                <a:solidFill>
                  <a:srgbClr val="FFFFFF"/>
                </a:solidFill>
                <a:latin typeface="Carlito"/>
                <a:cs typeface="Carlito"/>
              </a:rPr>
              <a:t>increases </a:t>
            </a:r>
            <a:r>
              <a:rPr sz="1600" spc="-20" dirty="0">
                <a:solidFill>
                  <a:srgbClr val="FFFFFF"/>
                </a:solidFill>
                <a:latin typeface="Carlito"/>
                <a:cs typeface="Carlito"/>
              </a:rPr>
              <a:t>over </a:t>
            </a:r>
            <a:r>
              <a:rPr sz="1600" spc="-5" dirty="0">
                <a:solidFill>
                  <a:srgbClr val="FFFFFF"/>
                </a:solidFill>
                <a:latin typeface="Carlito"/>
                <a:cs typeface="Carlito"/>
              </a:rPr>
              <a:t>time since </a:t>
            </a:r>
            <a:r>
              <a:rPr sz="1600" spc="-20" dirty="0">
                <a:solidFill>
                  <a:srgbClr val="FFFFFF"/>
                </a:solidFill>
                <a:latin typeface="Carlito"/>
                <a:cs typeface="Carlito"/>
              </a:rPr>
              <a:t>2013 </a:t>
            </a:r>
            <a:r>
              <a:rPr sz="1600" spc="-5" dirty="0">
                <a:solidFill>
                  <a:srgbClr val="FFFFFF"/>
                </a:solidFill>
                <a:latin typeface="Carlito"/>
                <a:cs typeface="Carlito"/>
              </a:rPr>
              <a:t>with a </a:t>
            </a:r>
            <a:r>
              <a:rPr sz="1600" spc="-10" dirty="0">
                <a:solidFill>
                  <a:srgbClr val="FFFFFF"/>
                </a:solidFill>
                <a:latin typeface="Carlito"/>
                <a:cs typeface="Carlito"/>
              </a:rPr>
              <a:t>slight </a:t>
            </a:r>
            <a:r>
              <a:rPr sz="1600" spc="-5" dirty="0">
                <a:solidFill>
                  <a:srgbClr val="FFFFFF"/>
                </a:solidFill>
                <a:latin typeface="Carlito"/>
                <a:cs typeface="Carlito"/>
              </a:rPr>
              <a:t>dip </a:t>
            </a:r>
            <a:r>
              <a:rPr sz="1600" dirty="0">
                <a:solidFill>
                  <a:srgbClr val="FFFFFF"/>
                </a:solidFill>
                <a:latin typeface="Carlito"/>
                <a:cs typeface="Carlito"/>
              </a:rPr>
              <a:t>in</a:t>
            </a:r>
            <a:r>
              <a:rPr sz="1600" spc="55" dirty="0">
                <a:solidFill>
                  <a:srgbClr val="FFFFFF"/>
                </a:solidFill>
                <a:latin typeface="Carlito"/>
                <a:cs typeface="Carlito"/>
              </a:rPr>
              <a:t> </a:t>
            </a:r>
            <a:r>
              <a:rPr sz="1600" spc="-25" dirty="0">
                <a:solidFill>
                  <a:srgbClr val="FFFFFF"/>
                </a:solidFill>
                <a:latin typeface="Carlito"/>
                <a:cs typeface="Carlito"/>
              </a:rPr>
              <a:t>2018</a:t>
            </a:r>
            <a:endParaRPr sz="1600">
              <a:latin typeface="Carlito"/>
              <a:cs typeface="Carlito"/>
            </a:endParaRPr>
          </a:p>
          <a:p>
            <a:pPr marL="12700">
              <a:lnSpc>
                <a:spcPct val="100000"/>
              </a:lnSpc>
              <a:spcBef>
                <a:spcPts val="405"/>
              </a:spcBef>
            </a:pPr>
            <a:r>
              <a:rPr sz="1600" spc="-20" dirty="0">
                <a:solidFill>
                  <a:srgbClr val="FFFFFF"/>
                </a:solidFill>
                <a:latin typeface="Carlito"/>
                <a:cs typeface="Carlito"/>
              </a:rPr>
              <a:t>Success </a:t>
            </a:r>
            <a:r>
              <a:rPr sz="1600" dirty="0">
                <a:solidFill>
                  <a:srgbClr val="FFFFFF"/>
                </a:solidFill>
                <a:latin typeface="Carlito"/>
                <a:cs typeface="Carlito"/>
              </a:rPr>
              <a:t>in </a:t>
            </a:r>
            <a:r>
              <a:rPr sz="1600" spc="-25" dirty="0">
                <a:solidFill>
                  <a:srgbClr val="FFFFFF"/>
                </a:solidFill>
                <a:latin typeface="Carlito"/>
                <a:cs typeface="Carlito"/>
              </a:rPr>
              <a:t>recent years </a:t>
            </a:r>
            <a:r>
              <a:rPr sz="1600" spc="-15" dirty="0">
                <a:solidFill>
                  <a:srgbClr val="FFFFFF"/>
                </a:solidFill>
                <a:latin typeface="Carlito"/>
                <a:cs typeface="Carlito"/>
              </a:rPr>
              <a:t>at </a:t>
            </a:r>
            <a:r>
              <a:rPr sz="1600" spc="-20" dirty="0">
                <a:solidFill>
                  <a:srgbClr val="FFFFFF"/>
                </a:solidFill>
                <a:latin typeface="Carlito"/>
                <a:cs typeface="Carlito"/>
              </a:rPr>
              <a:t>around</a:t>
            </a:r>
            <a:r>
              <a:rPr sz="1600" spc="90" dirty="0">
                <a:solidFill>
                  <a:srgbClr val="FFFFFF"/>
                </a:solidFill>
                <a:latin typeface="Carlito"/>
                <a:cs typeface="Carlito"/>
              </a:rPr>
              <a:t> </a:t>
            </a:r>
            <a:r>
              <a:rPr sz="1600" spc="-25" dirty="0">
                <a:solidFill>
                  <a:srgbClr val="FFFFFF"/>
                </a:solidFill>
                <a:latin typeface="Carlito"/>
                <a:cs typeface="Carlito"/>
              </a:rPr>
              <a:t>80%</a:t>
            </a:r>
            <a:endParaRPr sz="1600">
              <a:latin typeface="Carlito"/>
              <a:cs typeface="Carlito"/>
            </a:endParaRPr>
          </a:p>
        </p:txBody>
      </p:sp>
      <p:sp>
        <p:nvSpPr>
          <p:cNvPr id="7" name="object 7"/>
          <p:cNvSpPr/>
          <p:nvPr/>
        </p:nvSpPr>
        <p:spPr>
          <a:xfrm>
            <a:off x="2564892" y="1484375"/>
            <a:ext cx="4565904" cy="3049524"/>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7418578" y="2750057"/>
            <a:ext cx="1974214" cy="513080"/>
          </a:xfrm>
          <a:prstGeom prst="rect">
            <a:avLst/>
          </a:prstGeom>
        </p:spPr>
        <p:txBody>
          <a:bodyPr vert="horz" wrap="square" lIns="0" tIns="12065" rIns="0" bIns="0" rtlCol="0">
            <a:spAutoFit/>
          </a:bodyPr>
          <a:lstStyle/>
          <a:p>
            <a:pPr marL="12700" marR="5080">
              <a:lnSpc>
                <a:spcPct val="100000"/>
              </a:lnSpc>
              <a:spcBef>
                <a:spcPts val="95"/>
              </a:spcBef>
            </a:pPr>
            <a:r>
              <a:rPr sz="1600" spc="-20" dirty="0">
                <a:latin typeface="Carlito"/>
                <a:cs typeface="Carlito"/>
              </a:rPr>
              <a:t>95% confidence interval  </a:t>
            </a:r>
            <a:r>
              <a:rPr sz="1600" spc="-10" dirty="0">
                <a:latin typeface="Carlito"/>
                <a:cs typeface="Carlito"/>
              </a:rPr>
              <a:t>(light blue</a:t>
            </a:r>
            <a:r>
              <a:rPr sz="1600" spc="-100" dirty="0">
                <a:latin typeface="Carlito"/>
                <a:cs typeface="Carlito"/>
              </a:rPr>
              <a:t> </a:t>
            </a:r>
            <a:r>
              <a:rPr sz="1600" spc="-10" dirty="0">
                <a:latin typeface="Carlito"/>
                <a:cs typeface="Carlito"/>
              </a:rPr>
              <a:t>shading)</a:t>
            </a:r>
            <a:endParaRPr sz="1600">
              <a:latin typeface="Carlito"/>
              <a:cs typeface="Carli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76019" y="2927985"/>
            <a:ext cx="5426075" cy="1245235"/>
          </a:xfrm>
          <a:prstGeom prst="rect">
            <a:avLst/>
          </a:prstGeom>
        </p:spPr>
        <p:txBody>
          <a:bodyPr vert="horz" wrap="square" lIns="0" tIns="13335" rIns="0" bIns="0" rtlCol="0">
            <a:spAutoFit/>
          </a:bodyPr>
          <a:lstStyle/>
          <a:p>
            <a:pPr marL="12700">
              <a:lnSpc>
                <a:spcPct val="100000"/>
              </a:lnSpc>
              <a:spcBef>
                <a:spcPts val="105"/>
              </a:spcBef>
            </a:pPr>
            <a:r>
              <a:rPr sz="8000" spc="-1125" dirty="0">
                <a:solidFill>
                  <a:srgbClr val="242424"/>
                </a:solidFill>
                <a:latin typeface="Arial"/>
                <a:cs typeface="Arial"/>
              </a:rPr>
              <a:t>EDA </a:t>
            </a:r>
            <a:r>
              <a:rPr sz="8000" spc="-50" dirty="0">
                <a:solidFill>
                  <a:srgbClr val="242424"/>
                </a:solidFill>
                <a:latin typeface="Arial"/>
                <a:cs typeface="Arial"/>
              </a:rPr>
              <a:t>with</a:t>
            </a:r>
            <a:r>
              <a:rPr sz="8000" spc="-1315" dirty="0">
                <a:solidFill>
                  <a:srgbClr val="242424"/>
                </a:solidFill>
                <a:latin typeface="Arial"/>
                <a:cs typeface="Arial"/>
              </a:rPr>
              <a:t> </a:t>
            </a:r>
            <a:r>
              <a:rPr sz="8000" spc="-1270" dirty="0">
                <a:solidFill>
                  <a:srgbClr val="242424"/>
                </a:solidFill>
                <a:latin typeface="Arial"/>
                <a:cs typeface="Arial"/>
              </a:rPr>
              <a:t>SQL</a:t>
            </a:r>
            <a:endParaRPr sz="80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21</a:t>
            </a:fld>
            <a:endParaRPr dirty="0"/>
          </a:p>
        </p:txBody>
      </p:sp>
      <p:sp>
        <p:nvSpPr>
          <p:cNvPr id="3" name="object 3"/>
          <p:cNvSpPr txBox="1"/>
          <p:nvPr/>
        </p:nvSpPr>
        <p:spPr>
          <a:xfrm>
            <a:off x="1176019" y="4221854"/>
            <a:ext cx="6306820" cy="1044575"/>
          </a:xfrm>
          <a:prstGeom prst="rect">
            <a:avLst/>
          </a:prstGeom>
        </p:spPr>
        <p:txBody>
          <a:bodyPr vert="horz" wrap="square" lIns="0" tIns="156210" rIns="0" bIns="0" rtlCol="0">
            <a:spAutoFit/>
          </a:bodyPr>
          <a:lstStyle/>
          <a:p>
            <a:pPr marL="12700">
              <a:lnSpc>
                <a:spcPct val="100000"/>
              </a:lnSpc>
              <a:spcBef>
                <a:spcPts val="1230"/>
              </a:spcBef>
              <a:tabLst>
                <a:tab pos="2051685" algn="l"/>
                <a:tab pos="4216400" algn="l"/>
                <a:tab pos="5087620" algn="l"/>
                <a:tab pos="5720080" algn="l"/>
              </a:tabLst>
            </a:pPr>
            <a:r>
              <a:rPr sz="2400" spc="-275" dirty="0">
                <a:solidFill>
                  <a:srgbClr val="616E52"/>
                </a:solidFill>
                <a:latin typeface="Arial"/>
                <a:cs typeface="Arial"/>
              </a:rPr>
              <a:t>EXPLORATORY	</a:t>
            </a:r>
            <a:r>
              <a:rPr sz="2400" spc="-340" dirty="0">
                <a:solidFill>
                  <a:srgbClr val="616E52"/>
                </a:solidFill>
                <a:latin typeface="Arial"/>
                <a:cs typeface="Arial"/>
              </a:rPr>
              <a:t>DATA </a:t>
            </a:r>
            <a:r>
              <a:rPr sz="2400" spc="-30" dirty="0">
                <a:solidFill>
                  <a:srgbClr val="616E52"/>
                </a:solidFill>
                <a:latin typeface="Arial"/>
                <a:cs typeface="Arial"/>
              </a:rPr>
              <a:t> </a:t>
            </a:r>
            <a:r>
              <a:rPr sz="2400" spc="-220" dirty="0">
                <a:solidFill>
                  <a:srgbClr val="616E52"/>
                </a:solidFill>
                <a:latin typeface="Arial"/>
                <a:cs typeface="Arial"/>
              </a:rPr>
              <a:t>ANALYSIS	</a:t>
            </a:r>
            <a:r>
              <a:rPr sz="2400" spc="-85" dirty="0">
                <a:solidFill>
                  <a:srgbClr val="616E52"/>
                </a:solidFill>
                <a:latin typeface="Arial"/>
                <a:cs typeface="Arial"/>
              </a:rPr>
              <a:t>WITH	</a:t>
            </a:r>
            <a:r>
              <a:rPr sz="2400" spc="-290" dirty="0">
                <a:solidFill>
                  <a:srgbClr val="616E52"/>
                </a:solidFill>
                <a:latin typeface="Arial"/>
                <a:cs typeface="Arial"/>
              </a:rPr>
              <a:t>SQL	</a:t>
            </a:r>
            <a:r>
              <a:rPr sz="2400" spc="-155" dirty="0">
                <a:solidFill>
                  <a:srgbClr val="616E52"/>
                </a:solidFill>
                <a:latin typeface="Arial"/>
                <a:cs typeface="Arial"/>
              </a:rPr>
              <a:t>DB2</a:t>
            </a:r>
            <a:endParaRPr sz="2400">
              <a:latin typeface="Arial"/>
              <a:cs typeface="Arial"/>
            </a:endParaRPr>
          </a:p>
          <a:p>
            <a:pPr marL="12700">
              <a:lnSpc>
                <a:spcPct val="100000"/>
              </a:lnSpc>
              <a:spcBef>
                <a:spcPts val="1130"/>
              </a:spcBef>
              <a:tabLst>
                <a:tab pos="1867535" algn="l"/>
                <a:tab pos="2279015" algn="l"/>
                <a:tab pos="3546475" algn="l"/>
                <a:tab pos="4426585" algn="l"/>
              </a:tabLst>
            </a:pPr>
            <a:r>
              <a:rPr sz="2400" spc="-195" dirty="0">
                <a:solidFill>
                  <a:srgbClr val="616E52"/>
                </a:solidFill>
                <a:latin typeface="Arial"/>
                <a:cs typeface="Arial"/>
              </a:rPr>
              <a:t>INTEGRATED	</a:t>
            </a:r>
            <a:r>
              <a:rPr sz="2400" spc="-95" dirty="0">
                <a:solidFill>
                  <a:srgbClr val="616E52"/>
                </a:solidFill>
                <a:latin typeface="Arial"/>
                <a:cs typeface="Arial"/>
              </a:rPr>
              <a:t>IN	</a:t>
            </a:r>
            <a:r>
              <a:rPr sz="2400" spc="-185" dirty="0">
                <a:solidFill>
                  <a:srgbClr val="616E52"/>
                </a:solidFill>
                <a:latin typeface="Arial"/>
                <a:cs typeface="Arial"/>
              </a:rPr>
              <a:t>PYTHON	</a:t>
            </a:r>
            <a:r>
              <a:rPr sz="2400" spc="-85" dirty="0">
                <a:solidFill>
                  <a:srgbClr val="616E52"/>
                </a:solidFill>
                <a:latin typeface="Arial"/>
                <a:cs typeface="Arial"/>
              </a:rPr>
              <a:t>WITH	</a:t>
            </a:r>
            <a:r>
              <a:rPr sz="2400" spc="-175" dirty="0">
                <a:solidFill>
                  <a:srgbClr val="616E52"/>
                </a:solidFill>
                <a:latin typeface="Arial"/>
                <a:cs typeface="Arial"/>
              </a:rPr>
              <a:t>SQLALCHEMY</a:t>
            </a:r>
            <a:endParaRPr sz="2400">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543559"/>
            <a:ext cx="5181600" cy="756920"/>
          </a:xfrm>
          <a:prstGeom prst="rect">
            <a:avLst/>
          </a:prstGeom>
        </p:spPr>
        <p:txBody>
          <a:bodyPr vert="horz" wrap="square" lIns="0" tIns="12700" rIns="0" bIns="0" rtlCol="0">
            <a:spAutoFit/>
          </a:bodyPr>
          <a:lstStyle/>
          <a:p>
            <a:pPr marL="12700">
              <a:lnSpc>
                <a:spcPct val="100000"/>
              </a:lnSpc>
              <a:spcBef>
                <a:spcPts val="100"/>
              </a:spcBef>
            </a:pPr>
            <a:r>
              <a:rPr spc="-235" dirty="0"/>
              <a:t>All </a:t>
            </a:r>
            <a:r>
              <a:rPr spc="-400" dirty="0"/>
              <a:t>Launch </a:t>
            </a:r>
            <a:r>
              <a:rPr spc="-340" dirty="0"/>
              <a:t>Site</a:t>
            </a:r>
            <a:r>
              <a:rPr spc="-700" dirty="0"/>
              <a:t> </a:t>
            </a:r>
            <a:r>
              <a:rPr spc="-459" dirty="0"/>
              <a:t>Names</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22</a:t>
            </a:fld>
            <a:endParaRPr dirty="0"/>
          </a:p>
        </p:txBody>
      </p:sp>
      <p:sp>
        <p:nvSpPr>
          <p:cNvPr id="4" name="object 4"/>
          <p:cNvSpPr txBox="1"/>
          <p:nvPr/>
        </p:nvSpPr>
        <p:spPr>
          <a:xfrm>
            <a:off x="4725415" y="1810867"/>
            <a:ext cx="6174740" cy="2526665"/>
          </a:xfrm>
          <a:prstGeom prst="rect">
            <a:avLst/>
          </a:prstGeom>
        </p:spPr>
        <p:txBody>
          <a:bodyPr vert="horz" wrap="square" lIns="0" tIns="165100" rIns="0" bIns="0" rtlCol="0">
            <a:spAutoFit/>
          </a:bodyPr>
          <a:lstStyle/>
          <a:p>
            <a:pPr marL="12700">
              <a:lnSpc>
                <a:spcPct val="100000"/>
              </a:lnSpc>
              <a:spcBef>
                <a:spcPts val="1300"/>
              </a:spcBef>
            </a:pPr>
            <a:r>
              <a:rPr sz="2000" dirty="0">
                <a:solidFill>
                  <a:srgbClr val="404040"/>
                </a:solidFill>
                <a:latin typeface="Carlito"/>
                <a:cs typeface="Carlito"/>
              </a:rPr>
              <a:t>Query unique launch </a:t>
            </a:r>
            <a:r>
              <a:rPr sz="2000" spc="-20" dirty="0">
                <a:solidFill>
                  <a:srgbClr val="404040"/>
                </a:solidFill>
                <a:latin typeface="Carlito"/>
                <a:cs typeface="Carlito"/>
              </a:rPr>
              <a:t>site </a:t>
            </a:r>
            <a:r>
              <a:rPr sz="2000" spc="-5" dirty="0">
                <a:solidFill>
                  <a:srgbClr val="404040"/>
                </a:solidFill>
                <a:latin typeface="Carlito"/>
                <a:cs typeface="Carlito"/>
              </a:rPr>
              <a:t>names </a:t>
            </a:r>
            <a:r>
              <a:rPr sz="2000" spc="-20" dirty="0">
                <a:solidFill>
                  <a:srgbClr val="404040"/>
                </a:solidFill>
                <a:latin typeface="Carlito"/>
                <a:cs typeface="Carlito"/>
              </a:rPr>
              <a:t>from</a:t>
            </a:r>
            <a:r>
              <a:rPr sz="2000" spc="-80" dirty="0">
                <a:solidFill>
                  <a:srgbClr val="404040"/>
                </a:solidFill>
                <a:latin typeface="Carlito"/>
                <a:cs typeface="Carlito"/>
              </a:rPr>
              <a:t> </a:t>
            </a:r>
            <a:r>
              <a:rPr sz="2000" spc="-5" dirty="0">
                <a:solidFill>
                  <a:srgbClr val="404040"/>
                </a:solidFill>
                <a:latin typeface="Carlito"/>
                <a:cs typeface="Carlito"/>
              </a:rPr>
              <a:t>database.</a:t>
            </a:r>
            <a:endParaRPr sz="2000">
              <a:latin typeface="Carlito"/>
              <a:cs typeface="Carlito"/>
            </a:endParaRPr>
          </a:p>
          <a:p>
            <a:pPr marL="12700">
              <a:lnSpc>
                <a:spcPts val="2300"/>
              </a:lnSpc>
              <a:spcBef>
                <a:spcPts val="1200"/>
              </a:spcBef>
            </a:pPr>
            <a:r>
              <a:rPr sz="2000" spc="-5" dirty="0">
                <a:solidFill>
                  <a:srgbClr val="404040"/>
                </a:solidFill>
                <a:latin typeface="Carlito"/>
                <a:cs typeface="Carlito"/>
              </a:rPr>
              <a:t>CCAFS SLC-40 </a:t>
            </a:r>
            <a:r>
              <a:rPr sz="2000" dirty="0">
                <a:solidFill>
                  <a:srgbClr val="404040"/>
                </a:solidFill>
                <a:latin typeface="Carlito"/>
                <a:cs typeface="Carlito"/>
              </a:rPr>
              <a:t>and </a:t>
            </a:r>
            <a:r>
              <a:rPr sz="2000" spc="-10" dirty="0">
                <a:solidFill>
                  <a:srgbClr val="404040"/>
                </a:solidFill>
                <a:latin typeface="Carlito"/>
                <a:cs typeface="Carlito"/>
              </a:rPr>
              <a:t>CCAFSSLC-40 </a:t>
            </a:r>
            <a:r>
              <a:rPr sz="2000" spc="-25" dirty="0">
                <a:solidFill>
                  <a:srgbClr val="404040"/>
                </a:solidFill>
                <a:latin typeface="Carlito"/>
                <a:cs typeface="Carlito"/>
              </a:rPr>
              <a:t>likely </a:t>
            </a:r>
            <a:r>
              <a:rPr sz="2000" dirty="0">
                <a:solidFill>
                  <a:srgbClr val="404040"/>
                </a:solidFill>
                <a:latin typeface="Carlito"/>
                <a:cs typeface="Carlito"/>
              </a:rPr>
              <a:t>all </a:t>
            </a:r>
            <a:r>
              <a:rPr sz="2000" spc="-20" dirty="0">
                <a:solidFill>
                  <a:srgbClr val="404040"/>
                </a:solidFill>
                <a:latin typeface="Carlito"/>
                <a:cs typeface="Carlito"/>
              </a:rPr>
              <a:t>represent </a:t>
            </a:r>
            <a:r>
              <a:rPr sz="2000" dirty="0">
                <a:solidFill>
                  <a:srgbClr val="404040"/>
                </a:solidFill>
                <a:latin typeface="Carlito"/>
                <a:cs typeface="Carlito"/>
              </a:rPr>
              <a:t>the</a:t>
            </a:r>
            <a:r>
              <a:rPr sz="2000" spc="-114" dirty="0">
                <a:solidFill>
                  <a:srgbClr val="404040"/>
                </a:solidFill>
                <a:latin typeface="Carlito"/>
                <a:cs typeface="Carlito"/>
              </a:rPr>
              <a:t> </a:t>
            </a:r>
            <a:r>
              <a:rPr sz="2000" spc="-5" dirty="0">
                <a:solidFill>
                  <a:srgbClr val="404040"/>
                </a:solidFill>
                <a:latin typeface="Carlito"/>
                <a:cs typeface="Carlito"/>
              </a:rPr>
              <a:t>same</a:t>
            </a:r>
            <a:endParaRPr sz="2000">
              <a:latin typeface="Carlito"/>
              <a:cs typeface="Carlito"/>
            </a:endParaRPr>
          </a:p>
          <a:p>
            <a:pPr marL="12700">
              <a:lnSpc>
                <a:spcPts val="2300"/>
              </a:lnSpc>
            </a:pPr>
            <a:r>
              <a:rPr sz="2000" dirty="0">
                <a:solidFill>
                  <a:srgbClr val="404040"/>
                </a:solidFill>
                <a:latin typeface="Carlito"/>
                <a:cs typeface="Carlito"/>
              </a:rPr>
              <a:t>launch </a:t>
            </a:r>
            <a:r>
              <a:rPr sz="2000" spc="-20" dirty="0">
                <a:solidFill>
                  <a:srgbClr val="404040"/>
                </a:solidFill>
                <a:latin typeface="Carlito"/>
                <a:cs typeface="Carlito"/>
              </a:rPr>
              <a:t>site </a:t>
            </a:r>
            <a:r>
              <a:rPr sz="2000" dirty="0">
                <a:solidFill>
                  <a:srgbClr val="404040"/>
                </a:solidFill>
                <a:latin typeface="Carlito"/>
                <a:cs typeface="Carlito"/>
              </a:rPr>
              <a:t>with </a:t>
            </a:r>
            <a:r>
              <a:rPr sz="2000" spc="-25" dirty="0">
                <a:solidFill>
                  <a:srgbClr val="404040"/>
                </a:solidFill>
                <a:latin typeface="Carlito"/>
                <a:cs typeface="Carlito"/>
              </a:rPr>
              <a:t>data </a:t>
            </a:r>
            <a:r>
              <a:rPr sz="2000" spc="-5" dirty="0">
                <a:solidFill>
                  <a:srgbClr val="404040"/>
                </a:solidFill>
                <a:latin typeface="Carlito"/>
                <a:cs typeface="Carlito"/>
              </a:rPr>
              <a:t>entry</a:t>
            </a:r>
            <a:r>
              <a:rPr sz="2000" spc="-35" dirty="0">
                <a:solidFill>
                  <a:srgbClr val="404040"/>
                </a:solidFill>
                <a:latin typeface="Carlito"/>
                <a:cs typeface="Carlito"/>
              </a:rPr>
              <a:t> </a:t>
            </a:r>
            <a:r>
              <a:rPr sz="2000" spc="-25" dirty="0">
                <a:solidFill>
                  <a:srgbClr val="404040"/>
                </a:solidFill>
                <a:latin typeface="Carlito"/>
                <a:cs typeface="Carlito"/>
              </a:rPr>
              <a:t>errors.</a:t>
            </a:r>
            <a:endParaRPr sz="2000">
              <a:latin typeface="Carlito"/>
              <a:cs typeface="Carlito"/>
            </a:endParaRPr>
          </a:p>
          <a:p>
            <a:pPr marL="12700" marR="2114550">
              <a:lnSpc>
                <a:spcPct val="141500"/>
              </a:lnSpc>
              <a:spcBef>
                <a:spcPts val="110"/>
              </a:spcBef>
            </a:pPr>
            <a:r>
              <a:rPr sz="2000" spc="-5" dirty="0">
                <a:solidFill>
                  <a:srgbClr val="404040"/>
                </a:solidFill>
                <a:latin typeface="Carlito"/>
                <a:cs typeface="Carlito"/>
              </a:rPr>
              <a:t>CCAFS </a:t>
            </a:r>
            <a:r>
              <a:rPr sz="2000" spc="-15" dirty="0">
                <a:solidFill>
                  <a:srgbClr val="404040"/>
                </a:solidFill>
                <a:latin typeface="Carlito"/>
                <a:cs typeface="Carlito"/>
              </a:rPr>
              <a:t>LC-40 </a:t>
            </a:r>
            <a:r>
              <a:rPr sz="2000" spc="-20" dirty="0">
                <a:solidFill>
                  <a:srgbClr val="404040"/>
                </a:solidFill>
                <a:latin typeface="Carlito"/>
                <a:cs typeface="Carlito"/>
              </a:rPr>
              <a:t>was </a:t>
            </a:r>
            <a:r>
              <a:rPr sz="2000" dirty="0">
                <a:solidFill>
                  <a:srgbClr val="404040"/>
                </a:solidFill>
                <a:latin typeface="Carlito"/>
                <a:cs typeface="Carlito"/>
              </a:rPr>
              <a:t>the </a:t>
            </a:r>
            <a:r>
              <a:rPr sz="2000" spc="-20" dirty="0">
                <a:solidFill>
                  <a:srgbClr val="404040"/>
                </a:solidFill>
                <a:latin typeface="Carlito"/>
                <a:cs typeface="Carlito"/>
              </a:rPr>
              <a:t>previous </a:t>
            </a:r>
            <a:r>
              <a:rPr sz="2000" spc="-5" dirty="0">
                <a:solidFill>
                  <a:srgbClr val="404040"/>
                </a:solidFill>
                <a:latin typeface="Carlito"/>
                <a:cs typeface="Carlito"/>
              </a:rPr>
              <a:t>name.  </a:t>
            </a:r>
            <a:r>
              <a:rPr sz="2000" spc="-25" dirty="0">
                <a:solidFill>
                  <a:srgbClr val="404040"/>
                </a:solidFill>
                <a:latin typeface="Carlito"/>
                <a:cs typeface="Carlito"/>
              </a:rPr>
              <a:t>Likely </a:t>
            </a:r>
            <a:r>
              <a:rPr sz="2000" spc="-5" dirty="0">
                <a:solidFill>
                  <a:srgbClr val="404040"/>
                </a:solidFill>
                <a:latin typeface="Carlito"/>
                <a:cs typeface="Carlito"/>
              </a:rPr>
              <a:t>only </a:t>
            </a:r>
            <a:r>
              <a:rPr sz="2000" dirty="0">
                <a:solidFill>
                  <a:srgbClr val="404040"/>
                </a:solidFill>
                <a:latin typeface="Carlito"/>
                <a:cs typeface="Carlito"/>
              </a:rPr>
              <a:t>3 unique </a:t>
            </a:r>
            <a:r>
              <a:rPr sz="2000" spc="-5" dirty="0">
                <a:solidFill>
                  <a:srgbClr val="404040"/>
                </a:solidFill>
                <a:latin typeface="Carlito"/>
                <a:cs typeface="Carlito"/>
              </a:rPr>
              <a:t>launch_site values:  CCAFS SLC-40, KSC LC-39A,</a:t>
            </a:r>
            <a:r>
              <a:rPr sz="2000" spc="-310" dirty="0">
                <a:solidFill>
                  <a:srgbClr val="404040"/>
                </a:solidFill>
                <a:latin typeface="Carlito"/>
                <a:cs typeface="Carlito"/>
              </a:rPr>
              <a:t> </a:t>
            </a:r>
            <a:r>
              <a:rPr sz="2000" spc="-40" dirty="0">
                <a:solidFill>
                  <a:srgbClr val="404040"/>
                </a:solidFill>
                <a:latin typeface="Carlito"/>
                <a:cs typeface="Carlito"/>
              </a:rPr>
              <a:t>VAFB </a:t>
            </a:r>
            <a:r>
              <a:rPr sz="2000" spc="-10" dirty="0">
                <a:solidFill>
                  <a:srgbClr val="404040"/>
                </a:solidFill>
                <a:latin typeface="Carlito"/>
                <a:cs typeface="Carlito"/>
              </a:rPr>
              <a:t>SLC-4E</a:t>
            </a:r>
            <a:endParaRPr sz="2000">
              <a:latin typeface="Carlito"/>
              <a:cs typeface="Carlito"/>
            </a:endParaRPr>
          </a:p>
        </p:txBody>
      </p:sp>
      <p:sp>
        <p:nvSpPr>
          <p:cNvPr id="5" name="object 5"/>
          <p:cNvSpPr/>
          <p:nvPr/>
        </p:nvSpPr>
        <p:spPr>
          <a:xfrm>
            <a:off x="1182624" y="2010155"/>
            <a:ext cx="3220212" cy="276301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1012037" y="838911"/>
            <a:ext cx="9496425" cy="757555"/>
          </a:xfrm>
          <a:prstGeom prst="rect">
            <a:avLst/>
          </a:prstGeom>
        </p:spPr>
        <p:txBody>
          <a:bodyPr vert="horz" wrap="square" lIns="0" tIns="12700" rIns="0" bIns="0" rtlCol="0">
            <a:spAutoFit/>
          </a:bodyPr>
          <a:lstStyle/>
          <a:p>
            <a:pPr marL="12700">
              <a:lnSpc>
                <a:spcPct val="100000"/>
              </a:lnSpc>
              <a:spcBef>
                <a:spcPts val="100"/>
              </a:spcBef>
            </a:pPr>
            <a:r>
              <a:rPr spc="-400" dirty="0"/>
              <a:t>Launch </a:t>
            </a:r>
            <a:r>
              <a:rPr spc="-345" dirty="0"/>
              <a:t>Site </a:t>
            </a:r>
            <a:r>
              <a:rPr spc="-455" dirty="0"/>
              <a:t>Names </a:t>
            </a:r>
            <a:r>
              <a:rPr spc="-340" dirty="0"/>
              <a:t>Beginning </a:t>
            </a:r>
            <a:r>
              <a:rPr spc="-80" dirty="0"/>
              <a:t>with</a:t>
            </a:r>
            <a:r>
              <a:rPr spc="-590" dirty="0"/>
              <a:t> </a:t>
            </a:r>
            <a:r>
              <a:rPr spc="-630" dirty="0"/>
              <a:t>`CCA`</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23</a:t>
            </a:fld>
            <a:endParaRPr dirty="0"/>
          </a:p>
        </p:txBody>
      </p:sp>
      <p:sp>
        <p:nvSpPr>
          <p:cNvPr id="4" name="object 4"/>
          <p:cNvSpPr txBox="1"/>
          <p:nvPr/>
        </p:nvSpPr>
        <p:spPr>
          <a:xfrm>
            <a:off x="9341611" y="2469007"/>
            <a:ext cx="1837689" cy="1428750"/>
          </a:xfrm>
          <a:prstGeom prst="rect">
            <a:avLst/>
          </a:prstGeom>
        </p:spPr>
        <p:txBody>
          <a:bodyPr vert="horz" wrap="square" lIns="0" tIns="47625" rIns="0" bIns="0" rtlCol="0">
            <a:spAutoFit/>
          </a:bodyPr>
          <a:lstStyle/>
          <a:p>
            <a:pPr marL="12700" marR="5080">
              <a:lnSpc>
                <a:spcPts val="2160"/>
              </a:lnSpc>
              <a:spcBef>
                <a:spcPts val="375"/>
              </a:spcBef>
            </a:pPr>
            <a:r>
              <a:rPr sz="2000" spc="-35" dirty="0">
                <a:solidFill>
                  <a:srgbClr val="404040"/>
                </a:solidFill>
                <a:latin typeface="Carlito"/>
                <a:cs typeface="Carlito"/>
              </a:rPr>
              <a:t>First </a:t>
            </a:r>
            <a:r>
              <a:rPr sz="2000" spc="-20" dirty="0">
                <a:solidFill>
                  <a:srgbClr val="404040"/>
                </a:solidFill>
                <a:latin typeface="Carlito"/>
                <a:cs typeface="Carlito"/>
              </a:rPr>
              <a:t>five </a:t>
            </a:r>
            <a:r>
              <a:rPr sz="2000" spc="-5" dirty="0">
                <a:solidFill>
                  <a:srgbClr val="404040"/>
                </a:solidFill>
                <a:latin typeface="Carlito"/>
                <a:cs typeface="Carlito"/>
              </a:rPr>
              <a:t>entries  </a:t>
            </a:r>
            <a:r>
              <a:rPr sz="2000" dirty="0">
                <a:solidFill>
                  <a:srgbClr val="404040"/>
                </a:solidFill>
                <a:latin typeface="Carlito"/>
                <a:cs typeface="Carlito"/>
              </a:rPr>
              <a:t>in </a:t>
            </a:r>
            <a:r>
              <a:rPr sz="2000" spc="-5" dirty="0">
                <a:solidFill>
                  <a:srgbClr val="404040"/>
                </a:solidFill>
                <a:latin typeface="Carlito"/>
                <a:cs typeface="Carlito"/>
              </a:rPr>
              <a:t>database with  Launch </a:t>
            </a:r>
            <a:r>
              <a:rPr sz="2000" spc="-15" dirty="0">
                <a:solidFill>
                  <a:srgbClr val="404040"/>
                </a:solidFill>
                <a:latin typeface="Carlito"/>
                <a:cs typeface="Carlito"/>
              </a:rPr>
              <a:t>Site</a:t>
            </a:r>
            <a:r>
              <a:rPr sz="2000" spc="-100" dirty="0">
                <a:solidFill>
                  <a:srgbClr val="404040"/>
                </a:solidFill>
                <a:latin typeface="Carlito"/>
                <a:cs typeface="Carlito"/>
              </a:rPr>
              <a:t> </a:t>
            </a:r>
            <a:r>
              <a:rPr sz="2000" spc="-5" dirty="0">
                <a:solidFill>
                  <a:srgbClr val="404040"/>
                </a:solidFill>
                <a:latin typeface="Carlito"/>
                <a:cs typeface="Carlito"/>
              </a:rPr>
              <a:t>name  </a:t>
            </a:r>
            <a:r>
              <a:rPr sz="2000" dirty="0">
                <a:solidFill>
                  <a:srgbClr val="404040"/>
                </a:solidFill>
                <a:latin typeface="Carlito"/>
                <a:cs typeface="Carlito"/>
              </a:rPr>
              <a:t>beginning </a:t>
            </a:r>
            <a:r>
              <a:rPr sz="2000" spc="-5" dirty="0">
                <a:solidFill>
                  <a:srgbClr val="404040"/>
                </a:solidFill>
                <a:latin typeface="Carlito"/>
                <a:cs typeface="Carlito"/>
              </a:rPr>
              <a:t>with  </a:t>
            </a:r>
            <a:r>
              <a:rPr sz="2000" dirty="0">
                <a:solidFill>
                  <a:srgbClr val="404040"/>
                </a:solidFill>
                <a:latin typeface="Carlito"/>
                <a:cs typeface="Carlito"/>
              </a:rPr>
              <a:t>CCA.</a:t>
            </a:r>
            <a:endParaRPr sz="2000">
              <a:latin typeface="Carlito"/>
              <a:cs typeface="Carlito"/>
            </a:endParaRPr>
          </a:p>
        </p:txBody>
      </p:sp>
      <p:sp>
        <p:nvSpPr>
          <p:cNvPr id="5" name="object 5"/>
          <p:cNvSpPr/>
          <p:nvPr/>
        </p:nvSpPr>
        <p:spPr>
          <a:xfrm>
            <a:off x="873252" y="1853183"/>
            <a:ext cx="8272272" cy="333146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543559"/>
            <a:ext cx="7138034" cy="756920"/>
          </a:xfrm>
          <a:prstGeom prst="rect">
            <a:avLst/>
          </a:prstGeom>
        </p:spPr>
        <p:txBody>
          <a:bodyPr vert="horz" wrap="square" lIns="0" tIns="12700" rIns="0" bIns="0" rtlCol="0">
            <a:spAutoFit/>
          </a:bodyPr>
          <a:lstStyle/>
          <a:p>
            <a:pPr marL="12700">
              <a:lnSpc>
                <a:spcPct val="100000"/>
              </a:lnSpc>
              <a:spcBef>
                <a:spcPts val="100"/>
              </a:spcBef>
            </a:pPr>
            <a:r>
              <a:rPr spc="-365" dirty="0"/>
              <a:t>Total </a:t>
            </a:r>
            <a:r>
              <a:rPr spc="-425" dirty="0"/>
              <a:t>Payload </a:t>
            </a:r>
            <a:r>
              <a:rPr spc="-434" dirty="0"/>
              <a:t>Mass </a:t>
            </a:r>
            <a:r>
              <a:rPr spc="-135" dirty="0"/>
              <a:t>from</a:t>
            </a:r>
            <a:r>
              <a:rPr spc="-580" dirty="0"/>
              <a:t> </a:t>
            </a:r>
            <a:r>
              <a:rPr spc="-690" dirty="0"/>
              <a:t>NASA</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24</a:t>
            </a:fld>
            <a:endParaRPr dirty="0"/>
          </a:p>
        </p:txBody>
      </p:sp>
      <p:sp>
        <p:nvSpPr>
          <p:cNvPr id="4" name="object 4"/>
          <p:cNvSpPr txBox="1"/>
          <p:nvPr/>
        </p:nvSpPr>
        <p:spPr>
          <a:xfrm>
            <a:off x="7737475" y="2219960"/>
            <a:ext cx="3489325" cy="2430145"/>
          </a:xfrm>
          <a:prstGeom prst="rect">
            <a:avLst/>
          </a:prstGeom>
        </p:spPr>
        <p:txBody>
          <a:bodyPr vert="horz" wrap="square" lIns="0" tIns="47625" rIns="0" bIns="0" rtlCol="0">
            <a:spAutoFit/>
          </a:bodyPr>
          <a:lstStyle/>
          <a:p>
            <a:pPr marL="12700" marR="5715">
              <a:lnSpc>
                <a:spcPts val="2160"/>
              </a:lnSpc>
              <a:spcBef>
                <a:spcPts val="37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sums </a:t>
            </a:r>
            <a:r>
              <a:rPr sz="2000" dirty="0">
                <a:solidFill>
                  <a:srgbClr val="404040"/>
                </a:solidFill>
                <a:latin typeface="Carlito"/>
                <a:cs typeface="Carlito"/>
              </a:rPr>
              <a:t>the </a:t>
            </a:r>
            <a:r>
              <a:rPr sz="2000" spc="-25" dirty="0">
                <a:solidFill>
                  <a:srgbClr val="404040"/>
                </a:solidFill>
                <a:latin typeface="Carlito"/>
                <a:cs typeface="Carlito"/>
              </a:rPr>
              <a:t>total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dirty="0">
                <a:solidFill>
                  <a:srgbClr val="404040"/>
                </a:solidFill>
                <a:latin typeface="Carlito"/>
                <a:cs typeface="Carlito"/>
              </a:rPr>
              <a:t>in kg </a:t>
            </a:r>
            <a:r>
              <a:rPr sz="2000" spc="-15" dirty="0">
                <a:solidFill>
                  <a:srgbClr val="404040"/>
                </a:solidFill>
                <a:latin typeface="Carlito"/>
                <a:cs typeface="Carlito"/>
              </a:rPr>
              <a:t>where </a:t>
            </a:r>
            <a:r>
              <a:rPr sz="2000" dirty="0">
                <a:solidFill>
                  <a:srgbClr val="404040"/>
                </a:solidFill>
                <a:latin typeface="Carlito"/>
                <a:cs typeface="Carlito"/>
              </a:rPr>
              <a:t>NASA </a:t>
            </a:r>
            <a:r>
              <a:rPr sz="2000" spc="-20" dirty="0">
                <a:solidFill>
                  <a:srgbClr val="404040"/>
                </a:solidFill>
                <a:latin typeface="Carlito"/>
                <a:cs typeface="Carlito"/>
              </a:rPr>
              <a:t>was </a:t>
            </a:r>
            <a:r>
              <a:rPr sz="2000" dirty="0">
                <a:solidFill>
                  <a:srgbClr val="404040"/>
                </a:solidFill>
                <a:latin typeface="Carlito"/>
                <a:cs typeface="Carlito"/>
              </a:rPr>
              <a:t>the  </a:t>
            </a:r>
            <a:r>
              <a:rPr sz="2000" spc="-60" dirty="0">
                <a:solidFill>
                  <a:srgbClr val="404040"/>
                </a:solidFill>
                <a:latin typeface="Carlito"/>
                <a:cs typeface="Carlito"/>
              </a:rPr>
              <a:t>customer.</a:t>
            </a:r>
            <a:endParaRPr sz="2000">
              <a:latin typeface="Carlito"/>
              <a:cs typeface="Carlito"/>
            </a:endParaRPr>
          </a:p>
          <a:p>
            <a:pPr marL="12700" marR="5080">
              <a:lnSpc>
                <a:spcPct val="90000"/>
              </a:lnSpc>
              <a:spcBef>
                <a:spcPts val="1370"/>
              </a:spcBef>
            </a:pPr>
            <a:r>
              <a:rPr sz="2000" spc="-15" dirty="0">
                <a:solidFill>
                  <a:srgbClr val="404040"/>
                </a:solidFill>
                <a:latin typeface="Carlito"/>
                <a:cs typeface="Carlito"/>
              </a:rPr>
              <a:t>CRS </a:t>
            </a:r>
            <a:r>
              <a:rPr sz="2000" spc="-20" dirty="0">
                <a:solidFill>
                  <a:srgbClr val="404040"/>
                </a:solidFill>
                <a:latin typeface="Carlito"/>
                <a:cs typeface="Carlito"/>
              </a:rPr>
              <a:t>stands </a:t>
            </a:r>
            <a:r>
              <a:rPr sz="2000" spc="-25" dirty="0">
                <a:solidFill>
                  <a:srgbClr val="404040"/>
                </a:solidFill>
                <a:latin typeface="Carlito"/>
                <a:cs typeface="Carlito"/>
              </a:rPr>
              <a:t>for </a:t>
            </a:r>
            <a:r>
              <a:rPr sz="2000" spc="-10" dirty="0">
                <a:solidFill>
                  <a:srgbClr val="404040"/>
                </a:solidFill>
                <a:latin typeface="Carlito"/>
                <a:cs typeface="Carlito"/>
              </a:rPr>
              <a:t>Commercial  </a:t>
            </a:r>
            <a:r>
              <a:rPr sz="2000" spc="-5" dirty="0">
                <a:solidFill>
                  <a:srgbClr val="404040"/>
                </a:solidFill>
                <a:latin typeface="Carlito"/>
                <a:cs typeface="Carlito"/>
              </a:rPr>
              <a:t>Resupply </a:t>
            </a:r>
            <a:r>
              <a:rPr sz="2000" dirty="0">
                <a:solidFill>
                  <a:srgbClr val="404040"/>
                </a:solidFill>
                <a:latin typeface="Carlito"/>
                <a:cs typeface="Carlito"/>
              </a:rPr>
              <a:t>Services which</a:t>
            </a:r>
            <a:r>
              <a:rPr sz="2000" spc="-90" dirty="0">
                <a:solidFill>
                  <a:srgbClr val="404040"/>
                </a:solidFill>
                <a:latin typeface="Carlito"/>
                <a:cs typeface="Carlito"/>
              </a:rPr>
              <a:t> </a:t>
            </a:r>
            <a:r>
              <a:rPr sz="2000" spc="-20" dirty="0">
                <a:solidFill>
                  <a:srgbClr val="404040"/>
                </a:solidFill>
                <a:latin typeface="Carlito"/>
                <a:cs typeface="Carlito"/>
              </a:rPr>
              <a:t>indicates  </a:t>
            </a:r>
            <a:r>
              <a:rPr sz="2000" spc="-5" dirty="0">
                <a:solidFill>
                  <a:srgbClr val="404040"/>
                </a:solidFill>
                <a:latin typeface="Carlito"/>
                <a:cs typeface="Carlito"/>
              </a:rPr>
              <a:t>that </a:t>
            </a:r>
            <a:r>
              <a:rPr sz="2000" dirty="0">
                <a:solidFill>
                  <a:srgbClr val="404040"/>
                </a:solidFill>
                <a:latin typeface="Carlito"/>
                <a:cs typeface="Carlito"/>
              </a:rPr>
              <a:t>these </a:t>
            </a:r>
            <a:r>
              <a:rPr sz="2000" spc="-10" dirty="0">
                <a:solidFill>
                  <a:srgbClr val="404040"/>
                </a:solidFill>
                <a:latin typeface="Carlito"/>
                <a:cs typeface="Carlito"/>
              </a:rPr>
              <a:t>payloads </a:t>
            </a:r>
            <a:r>
              <a:rPr sz="2000" spc="-20" dirty="0">
                <a:solidFill>
                  <a:srgbClr val="404040"/>
                </a:solidFill>
                <a:latin typeface="Carlito"/>
                <a:cs typeface="Carlito"/>
              </a:rPr>
              <a:t>were sent to  </a:t>
            </a:r>
            <a:r>
              <a:rPr sz="2000" dirty="0">
                <a:solidFill>
                  <a:srgbClr val="404040"/>
                </a:solidFill>
                <a:latin typeface="Carlito"/>
                <a:cs typeface="Carlito"/>
              </a:rPr>
              <a:t>the </a:t>
            </a:r>
            <a:r>
              <a:rPr sz="2000" spc="-10" dirty="0">
                <a:solidFill>
                  <a:srgbClr val="404040"/>
                </a:solidFill>
                <a:latin typeface="Carlito"/>
                <a:cs typeface="Carlito"/>
              </a:rPr>
              <a:t>International </a:t>
            </a:r>
            <a:r>
              <a:rPr sz="2000" dirty="0">
                <a:solidFill>
                  <a:srgbClr val="404040"/>
                </a:solidFill>
                <a:latin typeface="Carlito"/>
                <a:cs typeface="Carlito"/>
              </a:rPr>
              <a:t>Space </a:t>
            </a:r>
            <a:r>
              <a:rPr sz="2000" spc="-20" dirty="0">
                <a:solidFill>
                  <a:srgbClr val="404040"/>
                </a:solidFill>
                <a:latin typeface="Carlito"/>
                <a:cs typeface="Carlito"/>
              </a:rPr>
              <a:t>Station  </a:t>
            </a:r>
            <a:r>
              <a:rPr sz="2000" dirty="0">
                <a:solidFill>
                  <a:srgbClr val="404040"/>
                </a:solidFill>
                <a:latin typeface="Carlito"/>
                <a:cs typeface="Carlito"/>
              </a:rPr>
              <a:t>(ISS).</a:t>
            </a:r>
            <a:endParaRPr sz="2000">
              <a:latin typeface="Carlito"/>
              <a:cs typeface="Carlito"/>
            </a:endParaRPr>
          </a:p>
        </p:txBody>
      </p:sp>
      <p:sp>
        <p:nvSpPr>
          <p:cNvPr id="5" name="object 5"/>
          <p:cNvSpPr/>
          <p:nvPr/>
        </p:nvSpPr>
        <p:spPr>
          <a:xfrm>
            <a:off x="1274063" y="2263139"/>
            <a:ext cx="5687568" cy="255422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543559"/>
            <a:ext cx="7722234" cy="756920"/>
          </a:xfrm>
          <a:prstGeom prst="rect">
            <a:avLst/>
          </a:prstGeom>
        </p:spPr>
        <p:txBody>
          <a:bodyPr vert="horz" wrap="square" lIns="0" tIns="12700" rIns="0" bIns="0" rtlCol="0">
            <a:spAutoFit/>
          </a:bodyPr>
          <a:lstStyle/>
          <a:p>
            <a:pPr marL="12700">
              <a:lnSpc>
                <a:spcPct val="100000"/>
              </a:lnSpc>
              <a:spcBef>
                <a:spcPts val="100"/>
              </a:spcBef>
            </a:pPr>
            <a:r>
              <a:rPr spc="-425" dirty="0"/>
              <a:t>Average Payload </a:t>
            </a:r>
            <a:r>
              <a:rPr spc="-434" dirty="0"/>
              <a:t>Mass </a:t>
            </a:r>
            <a:r>
              <a:rPr spc="-285" dirty="0"/>
              <a:t>by </a:t>
            </a:r>
            <a:r>
              <a:rPr spc="-520" dirty="0"/>
              <a:t>F9</a:t>
            </a:r>
            <a:r>
              <a:rPr spc="-645" dirty="0"/>
              <a:t> </a:t>
            </a:r>
            <a:r>
              <a:rPr spc="-290" dirty="0"/>
              <a:t>v1.1</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25</a:t>
            </a:fld>
            <a:endParaRPr dirty="0"/>
          </a:p>
        </p:txBody>
      </p:sp>
      <p:sp>
        <p:nvSpPr>
          <p:cNvPr id="4" name="object 4"/>
          <p:cNvSpPr txBox="1"/>
          <p:nvPr/>
        </p:nvSpPr>
        <p:spPr>
          <a:xfrm>
            <a:off x="8291830" y="2060575"/>
            <a:ext cx="2723515" cy="2186305"/>
          </a:xfrm>
          <a:prstGeom prst="rect">
            <a:avLst/>
          </a:prstGeom>
        </p:spPr>
        <p:txBody>
          <a:bodyPr vert="horz" wrap="square" lIns="0" tIns="38100" rIns="0" bIns="0" rtlCol="0">
            <a:spAutoFit/>
          </a:bodyPr>
          <a:lstStyle/>
          <a:p>
            <a:pPr marL="12700" marR="172085">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calculates</a:t>
            </a:r>
            <a:r>
              <a:rPr sz="2000" spc="-204" dirty="0">
                <a:solidFill>
                  <a:srgbClr val="404040"/>
                </a:solidFill>
                <a:latin typeface="Carlito"/>
                <a:cs typeface="Carlito"/>
              </a:rPr>
              <a:t> </a:t>
            </a:r>
            <a:r>
              <a:rPr sz="2000" dirty="0">
                <a:solidFill>
                  <a:srgbClr val="404040"/>
                </a:solidFill>
                <a:latin typeface="Carlito"/>
                <a:cs typeface="Carlito"/>
              </a:rPr>
              <a:t>the  </a:t>
            </a: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or  </a:t>
            </a:r>
            <a:r>
              <a:rPr sz="2000" dirty="0">
                <a:solidFill>
                  <a:srgbClr val="404040"/>
                </a:solidFill>
                <a:latin typeface="Carlito"/>
                <a:cs typeface="Carlito"/>
              </a:rPr>
              <a:t>launches which </a:t>
            </a:r>
            <a:r>
              <a:rPr sz="2000" spc="-5" dirty="0">
                <a:solidFill>
                  <a:srgbClr val="404040"/>
                </a:solidFill>
                <a:latin typeface="Carlito"/>
                <a:cs typeface="Carlito"/>
              </a:rPr>
              <a:t>used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dirty="0">
                <a:solidFill>
                  <a:srgbClr val="404040"/>
                </a:solidFill>
                <a:latin typeface="Carlito"/>
                <a:cs typeface="Carlito"/>
              </a:rPr>
              <a:t>F9</a:t>
            </a:r>
            <a:r>
              <a:rPr sz="2000" spc="-35" dirty="0">
                <a:solidFill>
                  <a:srgbClr val="404040"/>
                </a:solidFill>
                <a:latin typeface="Carlito"/>
                <a:cs typeface="Carlito"/>
              </a:rPr>
              <a:t> </a:t>
            </a:r>
            <a:r>
              <a:rPr sz="2000" dirty="0">
                <a:solidFill>
                  <a:srgbClr val="404040"/>
                </a:solidFill>
                <a:latin typeface="Carlito"/>
                <a:cs typeface="Carlito"/>
              </a:rPr>
              <a:t>v1.1</a:t>
            </a:r>
            <a:endParaRPr sz="2000">
              <a:latin typeface="Carlito"/>
              <a:cs typeface="Carlito"/>
            </a:endParaRPr>
          </a:p>
          <a:p>
            <a:pPr marL="12700" marR="5080">
              <a:lnSpc>
                <a:spcPct val="91800"/>
              </a:lnSpc>
              <a:spcBef>
                <a:spcPts val="1400"/>
              </a:spcBef>
            </a:pP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F9 1.1 </a:t>
            </a:r>
            <a:r>
              <a:rPr sz="2000" spc="-5" dirty="0">
                <a:solidFill>
                  <a:srgbClr val="404040"/>
                </a:solidFill>
                <a:latin typeface="Carlito"/>
                <a:cs typeface="Carlito"/>
              </a:rPr>
              <a:t>is on </a:t>
            </a:r>
            <a:r>
              <a:rPr sz="2000" dirty="0">
                <a:solidFill>
                  <a:srgbClr val="404040"/>
                </a:solidFill>
                <a:latin typeface="Carlito"/>
                <a:cs typeface="Carlito"/>
              </a:rPr>
              <a:t>the </a:t>
            </a:r>
            <a:r>
              <a:rPr sz="2000" spc="-5" dirty="0">
                <a:solidFill>
                  <a:srgbClr val="404040"/>
                </a:solidFill>
                <a:latin typeface="Carlito"/>
                <a:cs typeface="Carlito"/>
              </a:rPr>
              <a:t>low </a:t>
            </a:r>
            <a:r>
              <a:rPr sz="2000" dirty="0">
                <a:solidFill>
                  <a:srgbClr val="404040"/>
                </a:solidFill>
                <a:latin typeface="Carlito"/>
                <a:cs typeface="Carlito"/>
              </a:rPr>
              <a:t>end</a:t>
            </a:r>
            <a:r>
              <a:rPr sz="2000" spc="-235" dirty="0">
                <a:solidFill>
                  <a:srgbClr val="404040"/>
                </a:solidFill>
                <a:latin typeface="Carlito"/>
                <a:cs typeface="Carlito"/>
              </a:rPr>
              <a:t> </a:t>
            </a:r>
            <a:r>
              <a:rPr sz="2000" spc="-5" dirty="0">
                <a:solidFill>
                  <a:srgbClr val="404040"/>
                </a:solidFill>
                <a:latin typeface="Carlito"/>
                <a:cs typeface="Carlito"/>
              </a:rPr>
              <a:t>of  our </a:t>
            </a:r>
            <a:r>
              <a:rPr sz="2000" spc="-10" dirty="0">
                <a:solidFill>
                  <a:srgbClr val="404040"/>
                </a:solidFill>
                <a:latin typeface="Carlito"/>
                <a:cs typeface="Carlito"/>
              </a:rPr>
              <a:t>payload </a:t>
            </a:r>
            <a:r>
              <a:rPr sz="2000" spc="-5" dirty="0">
                <a:solidFill>
                  <a:srgbClr val="404040"/>
                </a:solidFill>
                <a:latin typeface="Carlito"/>
                <a:cs typeface="Carlito"/>
              </a:rPr>
              <a:t>mass</a:t>
            </a:r>
            <a:r>
              <a:rPr sz="2000" spc="-114" dirty="0">
                <a:solidFill>
                  <a:srgbClr val="404040"/>
                </a:solidFill>
                <a:latin typeface="Carlito"/>
                <a:cs typeface="Carlito"/>
              </a:rPr>
              <a:t> </a:t>
            </a:r>
            <a:r>
              <a:rPr sz="2000" spc="-20" dirty="0">
                <a:solidFill>
                  <a:srgbClr val="404040"/>
                </a:solidFill>
                <a:latin typeface="Carlito"/>
                <a:cs typeface="Carlito"/>
              </a:rPr>
              <a:t>range</a:t>
            </a:r>
            <a:endParaRPr sz="2000">
              <a:latin typeface="Carlito"/>
              <a:cs typeface="Carlito"/>
            </a:endParaRPr>
          </a:p>
        </p:txBody>
      </p:sp>
      <p:sp>
        <p:nvSpPr>
          <p:cNvPr id="5" name="object 5"/>
          <p:cNvSpPr/>
          <p:nvPr/>
        </p:nvSpPr>
        <p:spPr>
          <a:xfrm>
            <a:off x="1208532" y="2127504"/>
            <a:ext cx="6364224" cy="286969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543559"/>
            <a:ext cx="9655175" cy="756920"/>
          </a:xfrm>
          <a:prstGeom prst="rect">
            <a:avLst/>
          </a:prstGeom>
        </p:spPr>
        <p:txBody>
          <a:bodyPr vert="horz" wrap="square" lIns="0" tIns="12700" rIns="0" bIns="0" rtlCol="0">
            <a:spAutoFit/>
          </a:bodyPr>
          <a:lstStyle/>
          <a:p>
            <a:pPr marL="12700">
              <a:lnSpc>
                <a:spcPct val="100000"/>
              </a:lnSpc>
              <a:spcBef>
                <a:spcPts val="100"/>
              </a:spcBef>
            </a:pPr>
            <a:r>
              <a:rPr spc="-290" dirty="0"/>
              <a:t>First </a:t>
            </a:r>
            <a:r>
              <a:rPr spc="-425" dirty="0"/>
              <a:t>Successful </a:t>
            </a:r>
            <a:r>
              <a:rPr spc="-320" dirty="0"/>
              <a:t>Ground </a:t>
            </a:r>
            <a:r>
              <a:rPr spc="-545" dirty="0"/>
              <a:t>Pad </a:t>
            </a:r>
            <a:r>
              <a:rPr spc="-370" dirty="0"/>
              <a:t>Landing</a:t>
            </a:r>
            <a:r>
              <a:rPr spc="-570" dirty="0"/>
              <a:t> </a:t>
            </a:r>
            <a:r>
              <a:rPr spc="-340" dirty="0"/>
              <a:t>Date</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26</a:t>
            </a:fld>
            <a:endParaRPr dirty="0"/>
          </a:p>
        </p:txBody>
      </p:sp>
      <p:sp>
        <p:nvSpPr>
          <p:cNvPr id="4" name="object 4"/>
          <p:cNvSpPr txBox="1"/>
          <p:nvPr/>
        </p:nvSpPr>
        <p:spPr>
          <a:xfrm>
            <a:off x="7521067" y="2172462"/>
            <a:ext cx="3239770" cy="2364740"/>
          </a:xfrm>
          <a:prstGeom prst="rect">
            <a:avLst/>
          </a:prstGeom>
        </p:spPr>
        <p:txBody>
          <a:bodyPr vert="horz" wrap="square" lIns="0" tIns="38100" rIns="0" bIns="0" rtlCol="0">
            <a:spAutoFit/>
          </a:bodyPr>
          <a:lstStyle/>
          <a:p>
            <a:pPr marL="12700" marR="135255">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35" dirty="0">
                <a:solidFill>
                  <a:srgbClr val="404040"/>
                </a:solidFill>
                <a:latin typeface="Carlito"/>
                <a:cs typeface="Carlito"/>
              </a:rPr>
              <a:t>first  </a:t>
            </a:r>
            <a:r>
              <a:rPr sz="2000" spc="-5" dirty="0">
                <a:solidFill>
                  <a:srgbClr val="404040"/>
                </a:solidFill>
                <a:latin typeface="Carlito"/>
                <a:cs typeface="Carlito"/>
              </a:rPr>
              <a:t>successful </a:t>
            </a:r>
            <a:r>
              <a:rPr sz="2000" spc="-15" dirty="0">
                <a:solidFill>
                  <a:srgbClr val="404040"/>
                </a:solidFill>
                <a:latin typeface="Carlito"/>
                <a:cs typeface="Carlito"/>
              </a:rPr>
              <a:t>ground </a:t>
            </a:r>
            <a:r>
              <a:rPr sz="2000" spc="-5" dirty="0">
                <a:solidFill>
                  <a:srgbClr val="404040"/>
                </a:solidFill>
                <a:latin typeface="Carlito"/>
                <a:cs typeface="Carlito"/>
              </a:rPr>
              <a:t>pad</a:t>
            </a:r>
            <a:r>
              <a:rPr sz="2000" spc="-145" dirty="0">
                <a:solidFill>
                  <a:srgbClr val="404040"/>
                </a:solidFill>
                <a:latin typeface="Carlito"/>
                <a:cs typeface="Carlito"/>
              </a:rPr>
              <a:t> </a:t>
            </a:r>
            <a:r>
              <a:rPr sz="2000" dirty="0">
                <a:solidFill>
                  <a:srgbClr val="404040"/>
                </a:solidFill>
                <a:latin typeface="Carlito"/>
                <a:cs typeface="Carlito"/>
              </a:rPr>
              <a:t>landing  </a:t>
            </a:r>
            <a:r>
              <a:rPr sz="2000" spc="-25" dirty="0">
                <a:solidFill>
                  <a:srgbClr val="404040"/>
                </a:solidFill>
                <a:latin typeface="Carlito"/>
                <a:cs typeface="Carlito"/>
              </a:rPr>
              <a:t>date.</a:t>
            </a:r>
            <a:endParaRPr sz="2000">
              <a:latin typeface="Carlito"/>
              <a:cs typeface="Carlito"/>
            </a:endParaRPr>
          </a:p>
          <a:p>
            <a:pPr marL="12700">
              <a:lnSpc>
                <a:spcPts val="2300"/>
              </a:lnSpc>
              <a:spcBef>
                <a:spcPts val="1200"/>
              </a:spcBef>
            </a:pPr>
            <a:r>
              <a:rPr sz="2000" spc="-35" dirty="0">
                <a:solidFill>
                  <a:srgbClr val="404040"/>
                </a:solidFill>
                <a:latin typeface="Carlito"/>
                <a:cs typeface="Carlito"/>
              </a:rPr>
              <a:t>First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a:t>
            </a:r>
            <a:r>
              <a:rPr sz="2000" spc="-75" dirty="0">
                <a:solidFill>
                  <a:srgbClr val="404040"/>
                </a:solidFill>
                <a:latin typeface="Carlito"/>
                <a:cs typeface="Carlito"/>
              </a:rPr>
              <a:t> </a:t>
            </a:r>
            <a:r>
              <a:rPr sz="2000" spc="-5" dirty="0">
                <a:solidFill>
                  <a:srgbClr val="404040"/>
                </a:solidFill>
                <a:latin typeface="Carlito"/>
                <a:cs typeface="Carlito"/>
              </a:rPr>
              <a:t>wasn’t</a:t>
            </a:r>
            <a:endParaRPr sz="2000">
              <a:latin typeface="Carlito"/>
              <a:cs typeface="Carlito"/>
            </a:endParaRPr>
          </a:p>
          <a:p>
            <a:pPr marL="12700">
              <a:lnSpc>
                <a:spcPts val="2300"/>
              </a:lnSpc>
            </a:pPr>
            <a:r>
              <a:rPr sz="2000" spc="-5" dirty="0">
                <a:solidFill>
                  <a:srgbClr val="404040"/>
                </a:solidFill>
                <a:latin typeface="Carlito"/>
                <a:cs typeface="Carlito"/>
              </a:rPr>
              <a:t>until </a:t>
            </a:r>
            <a:r>
              <a:rPr sz="2000" dirty="0">
                <a:solidFill>
                  <a:srgbClr val="404040"/>
                </a:solidFill>
                <a:latin typeface="Carlito"/>
                <a:cs typeface="Carlito"/>
              </a:rPr>
              <a:t>the end </a:t>
            </a:r>
            <a:r>
              <a:rPr sz="2000" spc="-5" dirty="0">
                <a:solidFill>
                  <a:srgbClr val="404040"/>
                </a:solidFill>
                <a:latin typeface="Carlito"/>
                <a:cs typeface="Carlito"/>
              </a:rPr>
              <a:t>of</a:t>
            </a:r>
            <a:r>
              <a:rPr sz="2000" spc="-105" dirty="0">
                <a:solidFill>
                  <a:srgbClr val="404040"/>
                </a:solidFill>
                <a:latin typeface="Carlito"/>
                <a:cs typeface="Carlito"/>
              </a:rPr>
              <a:t> </a:t>
            </a:r>
            <a:r>
              <a:rPr sz="2000" dirty="0">
                <a:solidFill>
                  <a:srgbClr val="404040"/>
                </a:solidFill>
                <a:latin typeface="Carlito"/>
                <a:cs typeface="Carlito"/>
              </a:rPr>
              <a:t>2015.</a:t>
            </a:r>
            <a:endParaRPr sz="2000">
              <a:latin typeface="Carlito"/>
              <a:cs typeface="Carlito"/>
            </a:endParaRPr>
          </a:p>
          <a:p>
            <a:pPr marL="12700">
              <a:lnSpc>
                <a:spcPts val="2305"/>
              </a:lnSpc>
              <a:spcBef>
                <a:spcPts val="1200"/>
              </a:spcBef>
            </a:pP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70" dirty="0">
                <a:solidFill>
                  <a:srgbClr val="404040"/>
                </a:solidFill>
                <a:latin typeface="Carlito"/>
                <a:cs typeface="Carlito"/>
              </a:rPr>
              <a:t> </a:t>
            </a:r>
            <a:r>
              <a:rPr sz="2000" spc="-20" dirty="0">
                <a:solidFill>
                  <a:srgbClr val="404040"/>
                </a:solidFill>
                <a:latin typeface="Carlito"/>
                <a:cs typeface="Carlito"/>
              </a:rPr>
              <a:t>general</a:t>
            </a:r>
            <a:endParaRPr sz="2000">
              <a:latin typeface="Carlito"/>
              <a:cs typeface="Carlito"/>
            </a:endParaRPr>
          </a:p>
          <a:p>
            <a:pPr marL="12700">
              <a:lnSpc>
                <a:spcPts val="2305"/>
              </a:lnSpc>
            </a:pPr>
            <a:r>
              <a:rPr sz="2000" dirty="0">
                <a:solidFill>
                  <a:srgbClr val="404040"/>
                </a:solidFill>
                <a:latin typeface="Carlito"/>
                <a:cs typeface="Carlito"/>
              </a:rPr>
              <a:t>appear </a:t>
            </a:r>
            <a:r>
              <a:rPr sz="2000" spc="-20" dirty="0">
                <a:solidFill>
                  <a:srgbClr val="404040"/>
                </a:solidFill>
                <a:latin typeface="Carlito"/>
                <a:cs typeface="Carlito"/>
              </a:rPr>
              <a:t>starting</a:t>
            </a:r>
            <a:r>
              <a:rPr sz="2000" spc="-5" dirty="0">
                <a:solidFill>
                  <a:srgbClr val="404040"/>
                </a:solidFill>
                <a:latin typeface="Carlito"/>
                <a:cs typeface="Carlito"/>
              </a:rPr>
              <a:t> </a:t>
            </a:r>
            <a:r>
              <a:rPr sz="2000" dirty="0">
                <a:solidFill>
                  <a:srgbClr val="404040"/>
                </a:solidFill>
                <a:latin typeface="Carlito"/>
                <a:cs typeface="Carlito"/>
              </a:rPr>
              <a:t>2014.</a:t>
            </a:r>
            <a:endParaRPr sz="2000">
              <a:latin typeface="Carlito"/>
              <a:cs typeface="Carlito"/>
            </a:endParaRPr>
          </a:p>
        </p:txBody>
      </p:sp>
      <p:sp>
        <p:nvSpPr>
          <p:cNvPr id="5" name="object 5"/>
          <p:cNvSpPr/>
          <p:nvPr/>
        </p:nvSpPr>
        <p:spPr>
          <a:xfrm>
            <a:off x="1153667" y="2223516"/>
            <a:ext cx="5780532" cy="286054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368935"/>
            <a:ext cx="9105265" cy="1239520"/>
          </a:xfrm>
          <a:prstGeom prst="rect">
            <a:avLst/>
          </a:prstGeom>
        </p:spPr>
        <p:txBody>
          <a:bodyPr vert="horz" wrap="square" lIns="0" tIns="111125" rIns="0" bIns="0" rtlCol="0">
            <a:spAutoFit/>
          </a:bodyPr>
          <a:lstStyle/>
          <a:p>
            <a:pPr marL="12700" marR="5080">
              <a:lnSpc>
                <a:spcPts val="4400"/>
              </a:lnSpc>
              <a:spcBef>
                <a:spcPts val="875"/>
              </a:spcBef>
            </a:pPr>
            <a:r>
              <a:rPr sz="4300" spc="-390" dirty="0"/>
              <a:t>Successful </a:t>
            </a:r>
            <a:r>
              <a:rPr sz="4300" spc="-300" dirty="0"/>
              <a:t>Drone </a:t>
            </a:r>
            <a:r>
              <a:rPr sz="4300" spc="-375" dirty="0"/>
              <a:t>Ship </a:t>
            </a:r>
            <a:r>
              <a:rPr sz="4300" spc="-340" dirty="0"/>
              <a:t>Landing </a:t>
            </a:r>
            <a:r>
              <a:rPr sz="4300" spc="-75" dirty="0"/>
              <a:t>with</a:t>
            </a:r>
            <a:r>
              <a:rPr sz="4300" spc="-600" dirty="0"/>
              <a:t> </a:t>
            </a:r>
            <a:r>
              <a:rPr sz="4300" spc="-385" dirty="0"/>
              <a:t>Payload  </a:t>
            </a:r>
            <a:r>
              <a:rPr sz="4300" spc="-290" dirty="0"/>
              <a:t>Between </a:t>
            </a:r>
            <a:r>
              <a:rPr sz="4300" spc="-285" dirty="0"/>
              <a:t>4000 and</a:t>
            </a:r>
            <a:r>
              <a:rPr sz="4300" spc="-705" dirty="0"/>
              <a:t> </a:t>
            </a:r>
            <a:r>
              <a:rPr sz="4300" spc="-285" dirty="0"/>
              <a:t>6000</a:t>
            </a:r>
            <a:endParaRPr sz="4300"/>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27</a:t>
            </a:fld>
            <a:endParaRPr dirty="0"/>
          </a:p>
        </p:txBody>
      </p:sp>
      <p:sp>
        <p:nvSpPr>
          <p:cNvPr id="4" name="object 4"/>
          <p:cNvSpPr txBox="1"/>
          <p:nvPr/>
        </p:nvSpPr>
        <p:spPr>
          <a:xfrm>
            <a:off x="7904226" y="2630170"/>
            <a:ext cx="3121025" cy="1449705"/>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four  booster </a:t>
            </a:r>
            <a:r>
              <a:rPr sz="2000" spc="-25" dirty="0">
                <a:solidFill>
                  <a:srgbClr val="404040"/>
                </a:solidFill>
                <a:latin typeface="Carlito"/>
                <a:cs typeface="Carlito"/>
              </a:rPr>
              <a:t>versions </a:t>
            </a:r>
            <a:r>
              <a:rPr sz="2000" spc="-5" dirty="0">
                <a:solidFill>
                  <a:srgbClr val="404040"/>
                </a:solidFill>
                <a:latin typeface="Carlito"/>
                <a:cs typeface="Carlito"/>
              </a:rPr>
              <a:t>that had  successful </a:t>
            </a:r>
            <a:r>
              <a:rPr sz="2000" spc="-20" dirty="0">
                <a:solidFill>
                  <a:srgbClr val="404040"/>
                </a:solidFill>
                <a:latin typeface="Carlito"/>
                <a:cs typeface="Carlito"/>
              </a:rPr>
              <a:t>drone </a:t>
            </a:r>
            <a:r>
              <a:rPr sz="2000" spc="-5" dirty="0">
                <a:solidFill>
                  <a:srgbClr val="404040"/>
                </a:solidFill>
                <a:latin typeface="Carlito"/>
                <a:cs typeface="Carlito"/>
              </a:rPr>
              <a:t>ship</a:t>
            </a:r>
            <a:r>
              <a:rPr sz="2000" spc="-100" dirty="0">
                <a:solidFill>
                  <a:srgbClr val="404040"/>
                </a:solidFill>
                <a:latin typeface="Carlito"/>
                <a:cs typeface="Carlito"/>
              </a:rPr>
              <a:t> </a:t>
            </a:r>
            <a:r>
              <a:rPr sz="2000" dirty="0">
                <a:solidFill>
                  <a:srgbClr val="404040"/>
                </a:solidFill>
                <a:latin typeface="Carlito"/>
                <a:cs typeface="Carlito"/>
              </a:rPr>
              <a:t>landings  and a </a:t>
            </a:r>
            <a:r>
              <a:rPr sz="2000" spc="-5" dirty="0">
                <a:solidFill>
                  <a:srgbClr val="404040"/>
                </a:solidFill>
                <a:latin typeface="Carlito"/>
                <a:cs typeface="Carlito"/>
              </a:rPr>
              <a:t>payload mass between  </a:t>
            </a:r>
            <a:r>
              <a:rPr sz="2000" dirty="0">
                <a:solidFill>
                  <a:srgbClr val="404040"/>
                </a:solidFill>
                <a:latin typeface="Carlito"/>
                <a:cs typeface="Carlito"/>
              </a:rPr>
              <a:t>4000 and 6000</a:t>
            </a:r>
            <a:r>
              <a:rPr sz="2000" spc="-165" dirty="0">
                <a:solidFill>
                  <a:srgbClr val="404040"/>
                </a:solidFill>
                <a:latin typeface="Carlito"/>
                <a:cs typeface="Carlito"/>
              </a:rPr>
              <a:t> </a:t>
            </a:r>
            <a:r>
              <a:rPr sz="2000" spc="-25" dirty="0">
                <a:solidFill>
                  <a:srgbClr val="404040"/>
                </a:solidFill>
                <a:latin typeface="Carlito"/>
                <a:cs typeface="Carlito"/>
              </a:rPr>
              <a:t>noninclusively.</a:t>
            </a:r>
            <a:endParaRPr sz="2000">
              <a:latin typeface="Carlito"/>
              <a:cs typeface="Carlito"/>
            </a:endParaRPr>
          </a:p>
        </p:txBody>
      </p:sp>
      <p:sp>
        <p:nvSpPr>
          <p:cNvPr id="5" name="object 5"/>
          <p:cNvSpPr/>
          <p:nvPr/>
        </p:nvSpPr>
        <p:spPr>
          <a:xfrm>
            <a:off x="838200" y="2183892"/>
            <a:ext cx="6886956" cy="263804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52906" y="751459"/>
            <a:ext cx="9310370" cy="756920"/>
          </a:xfrm>
          <a:prstGeom prst="rect">
            <a:avLst/>
          </a:prstGeom>
        </p:spPr>
        <p:txBody>
          <a:bodyPr vert="horz" wrap="square" lIns="0" tIns="12700" rIns="0" bIns="0" rtlCol="0">
            <a:spAutoFit/>
          </a:bodyPr>
          <a:lstStyle/>
          <a:p>
            <a:pPr marL="12700">
              <a:lnSpc>
                <a:spcPct val="100000"/>
              </a:lnSpc>
              <a:spcBef>
                <a:spcPts val="100"/>
              </a:spcBef>
            </a:pPr>
            <a:r>
              <a:rPr spc="-365" dirty="0"/>
              <a:t>Total </a:t>
            </a:r>
            <a:r>
              <a:rPr spc="-285" dirty="0"/>
              <a:t>Number </a:t>
            </a:r>
            <a:r>
              <a:rPr spc="-75" dirty="0"/>
              <a:t>of </a:t>
            </a:r>
            <a:r>
              <a:rPr spc="-540" dirty="0"/>
              <a:t>Each </a:t>
            </a:r>
            <a:r>
              <a:rPr spc="-275" dirty="0"/>
              <a:t>Mission</a:t>
            </a:r>
            <a:r>
              <a:rPr spc="-894" dirty="0"/>
              <a:t> </a:t>
            </a:r>
            <a:r>
              <a:rPr spc="-320" dirty="0"/>
              <a:t>Outcome</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28</a:t>
            </a:fld>
            <a:endParaRPr dirty="0"/>
          </a:p>
        </p:txBody>
      </p:sp>
      <p:sp>
        <p:nvSpPr>
          <p:cNvPr id="4" name="object 4"/>
          <p:cNvSpPr txBox="1"/>
          <p:nvPr/>
        </p:nvSpPr>
        <p:spPr>
          <a:xfrm>
            <a:off x="7211694" y="2030983"/>
            <a:ext cx="3716020" cy="3379470"/>
          </a:xfrm>
          <a:prstGeom prst="rect">
            <a:avLst/>
          </a:prstGeom>
        </p:spPr>
        <p:txBody>
          <a:bodyPr vert="horz" wrap="square" lIns="0" tIns="13335" rIns="0" bIns="0" rtlCol="0">
            <a:spAutoFit/>
          </a:bodyPr>
          <a:lstStyle/>
          <a:p>
            <a:pPr marL="12700">
              <a:lnSpc>
                <a:spcPts val="2305"/>
              </a:lnSpc>
              <a:spcBef>
                <a:spcPts val="10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15" dirty="0">
                <a:solidFill>
                  <a:srgbClr val="404040"/>
                </a:solidFill>
                <a:latin typeface="Carlito"/>
                <a:cs typeface="Carlito"/>
              </a:rPr>
              <a:t>count </a:t>
            </a:r>
            <a:r>
              <a:rPr sz="2000" spc="-5" dirty="0">
                <a:solidFill>
                  <a:srgbClr val="404040"/>
                </a:solidFill>
                <a:latin typeface="Carlito"/>
                <a:cs typeface="Carlito"/>
              </a:rPr>
              <a:t>of</a:t>
            </a:r>
            <a:r>
              <a:rPr sz="2000" spc="-140" dirty="0">
                <a:solidFill>
                  <a:srgbClr val="404040"/>
                </a:solidFill>
                <a:latin typeface="Carlito"/>
                <a:cs typeface="Carlito"/>
              </a:rPr>
              <a:t> </a:t>
            </a:r>
            <a:r>
              <a:rPr sz="2000" dirty="0">
                <a:solidFill>
                  <a:srgbClr val="404040"/>
                </a:solidFill>
                <a:latin typeface="Carlito"/>
                <a:cs typeface="Carlito"/>
              </a:rPr>
              <a:t>each</a:t>
            </a:r>
            <a:endParaRPr sz="2000">
              <a:latin typeface="Carlito"/>
              <a:cs typeface="Carlito"/>
            </a:endParaRPr>
          </a:p>
          <a:p>
            <a:pPr marL="12700">
              <a:lnSpc>
                <a:spcPts val="2305"/>
              </a:lnSpc>
            </a:pPr>
            <a:r>
              <a:rPr sz="2000" spc="-5" dirty="0">
                <a:solidFill>
                  <a:srgbClr val="404040"/>
                </a:solidFill>
                <a:latin typeface="Carlito"/>
                <a:cs typeface="Carlito"/>
              </a:rPr>
              <a:t>mission</a:t>
            </a:r>
            <a:r>
              <a:rPr sz="2000" spc="-10" dirty="0">
                <a:solidFill>
                  <a:srgbClr val="404040"/>
                </a:solidFill>
                <a:latin typeface="Carlito"/>
                <a:cs typeface="Carlito"/>
              </a:rPr>
              <a:t> </a:t>
            </a:r>
            <a:r>
              <a:rPr sz="2000" spc="-15" dirty="0">
                <a:solidFill>
                  <a:srgbClr val="404040"/>
                </a:solidFill>
                <a:latin typeface="Carlito"/>
                <a:cs typeface="Carlito"/>
              </a:rPr>
              <a:t>outcome.</a:t>
            </a:r>
            <a:endParaRPr sz="2000">
              <a:latin typeface="Carlito"/>
              <a:cs typeface="Carlito"/>
            </a:endParaRPr>
          </a:p>
          <a:p>
            <a:pPr marL="12700" marR="83820">
              <a:lnSpc>
                <a:spcPts val="2200"/>
              </a:lnSpc>
              <a:spcBef>
                <a:spcPts val="1440"/>
              </a:spcBef>
            </a:pPr>
            <a:r>
              <a:rPr sz="2000" dirty="0">
                <a:solidFill>
                  <a:srgbClr val="404040"/>
                </a:solidFill>
                <a:latin typeface="Carlito"/>
                <a:cs typeface="Carlito"/>
              </a:rPr>
              <a:t>SpaceX </a:t>
            </a:r>
            <a:r>
              <a:rPr sz="2000" spc="-5" dirty="0">
                <a:solidFill>
                  <a:srgbClr val="404040"/>
                </a:solidFill>
                <a:latin typeface="Carlito"/>
                <a:cs typeface="Carlito"/>
              </a:rPr>
              <a:t>appears </a:t>
            </a:r>
            <a:r>
              <a:rPr sz="2000" spc="-20" dirty="0">
                <a:solidFill>
                  <a:srgbClr val="404040"/>
                </a:solidFill>
                <a:latin typeface="Carlito"/>
                <a:cs typeface="Carlito"/>
              </a:rPr>
              <a:t>to </a:t>
            </a:r>
            <a:r>
              <a:rPr sz="2000" spc="-5" dirty="0">
                <a:solidFill>
                  <a:srgbClr val="404040"/>
                </a:solidFill>
                <a:latin typeface="Carlito"/>
                <a:cs typeface="Carlito"/>
              </a:rPr>
              <a:t>achieve </a:t>
            </a:r>
            <a:r>
              <a:rPr sz="2000" dirty="0">
                <a:solidFill>
                  <a:srgbClr val="404040"/>
                </a:solidFill>
                <a:latin typeface="Carlito"/>
                <a:cs typeface="Carlito"/>
              </a:rPr>
              <a:t>its  </a:t>
            </a:r>
            <a:r>
              <a:rPr sz="2000" spc="-5" dirty="0">
                <a:solidFill>
                  <a:srgbClr val="404040"/>
                </a:solidFill>
                <a:latin typeface="Carlito"/>
                <a:cs typeface="Carlito"/>
              </a:rPr>
              <a:t>mission </a:t>
            </a:r>
            <a:r>
              <a:rPr sz="2000" spc="-20" dirty="0">
                <a:solidFill>
                  <a:srgbClr val="404040"/>
                </a:solidFill>
                <a:latin typeface="Carlito"/>
                <a:cs typeface="Carlito"/>
              </a:rPr>
              <a:t>outcome </a:t>
            </a:r>
            <a:r>
              <a:rPr sz="2000" spc="-5" dirty="0">
                <a:solidFill>
                  <a:srgbClr val="404040"/>
                </a:solidFill>
                <a:latin typeface="Carlito"/>
                <a:cs typeface="Carlito"/>
              </a:rPr>
              <a:t>nearly </a:t>
            </a:r>
            <a:r>
              <a:rPr sz="2000" dirty="0">
                <a:solidFill>
                  <a:srgbClr val="404040"/>
                </a:solidFill>
                <a:latin typeface="Carlito"/>
                <a:cs typeface="Carlito"/>
              </a:rPr>
              <a:t>99% </a:t>
            </a:r>
            <a:r>
              <a:rPr sz="2000" spc="-5" dirty="0">
                <a:solidFill>
                  <a:srgbClr val="404040"/>
                </a:solidFill>
                <a:latin typeface="Carlito"/>
                <a:cs typeface="Carlito"/>
              </a:rPr>
              <a:t>of</a:t>
            </a:r>
            <a:r>
              <a:rPr sz="2000" spc="-100" dirty="0">
                <a:solidFill>
                  <a:srgbClr val="404040"/>
                </a:solidFill>
                <a:latin typeface="Carlito"/>
                <a:cs typeface="Carlito"/>
              </a:rPr>
              <a:t> </a:t>
            </a:r>
            <a:r>
              <a:rPr sz="2000" dirty="0">
                <a:solidFill>
                  <a:srgbClr val="404040"/>
                </a:solidFill>
                <a:latin typeface="Carlito"/>
                <a:cs typeface="Carlito"/>
              </a:rPr>
              <a:t>the  </a:t>
            </a:r>
            <a:r>
              <a:rPr sz="2000" spc="-5" dirty="0">
                <a:solidFill>
                  <a:srgbClr val="404040"/>
                </a:solidFill>
                <a:latin typeface="Carlito"/>
                <a:cs typeface="Carlito"/>
              </a:rPr>
              <a:t>time.</a:t>
            </a:r>
            <a:endParaRPr sz="2000">
              <a:latin typeface="Carlito"/>
              <a:cs typeface="Carlito"/>
            </a:endParaRPr>
          </a:p>
          <a:p>
            <a:pPr marL="12700">
              <a:lnSpc>
                <a:spcPts val="2305"/>
              </a:lnSpc>
              <a:spcBef>
                <a:spcPts val="1150"/>
              </a:spcBef>
            </a:pPr>
            <a:r>
              <a:rPr sz="2000" spc="-5" dirty="0">
                <a:solidFill>
                  <a:srgbClr val="404040"/>
                </a:solidFill>
                <a:latin typeface="Carlito"/>
                <a:cs typeface="Carlito"/>
              </a:rPr>
              <a:t>This </a:t>
            </a:r>
            <a:r>
              <a:rPr sz="2000" dirty="0">
                <a:solidFill>
                  <a:srgbClr val="404040"/>
                </a:solidFill>
                <a:latin typeface="Carlito"/>
                <a:cs typeface="Carlito"/>
              </a:rPr>
              <a:t>means </a:t>
            </a:r>
            <a:r>
              <a:rPr sz="2000" spc="-5" dirty="0">
                <a:solidFill>
                  <a:srgbClr val="404040"/>
                </a:solidFill>
                <a:latin typeface="Carlito"/>
                <a:cs typeface="Carlito"/>
              </a:rPr>
              <a:t>that </a:t>
            </a:r>
            <a:r>
              <a:rPr sz="2000" spc="-20" dirty="0">
                <a:solidFill>
                  <a:srgbClr val="404040"/>
                </a:solidFill>
                <a:latin typeface="Carlito"/>
                <a:cs typeface="Carlito"/>
              </a:rPr>
              <a:t>most </a:t>
            </a:r>
            <a:r>
              <a:rPr sz="2000" dirty="0">
                <a:solidFill>
                  <a:srgbClr val="404040"/>
                </a:solidFill>
                <a:latin typeface="Carlito"/>
                <a:cs typeface="Carlito"/>
              </a:rPr>
              <a:t>of the</a:t>
            </a:r>
            <a:r>
              <a:rPr sz="2000" spc="-85" dirty="0">
                <a:solidFill>
                  <a:srgbClr val="404040"/>
                </a:solidFill>
                <a:latin typeface="Carlito"/>
                <a:cs typeface="Carlito"/>
              </a:rPr>
              <a:t> </a:t>
            </a:r>
            <a:r>
              <a:rPr sz="2000" spc="-5" dirty="0">
                <a:solidFill>
                  <a:srgbClr val="404040"/>
                </a:solidFill>
                <a:latin typeface="Carlito"/>
                <a:cs typeface="Carlito"/>
              </a:rPr>
              <a:t>landing</a:t>
            </a:r>
            <a:endParaRPr sz="2000">
              <a:latin typeface="Carlito"/>
              <a:cs typeface="Carlito"/>
            </a:endParaRPr>
          </a:p>
          <a:p>
            <a:pPr marL="12700">
              <a:lnSpc>
                <a:spcPts val="2305"/>
              </a:lnSpc>
            </a:pPr>
            <a:r>
              <a:rPr sz="2000" spc="-20" dirty="0">
                <a:solidFill>
                  <a:srgbClr val="404040"/>
                </a:solidFill>
                <a:latin typeface="Carlito"/>
                <a:cs typeface="Carlito"/>
              </a:rPr>
              <a:t>failures are</a:t>
            </a:r>
            <a:r>
              <a:rPr sz="2000" spc="40" dirty="0">
                <a:solidFill>
                  <a:srgbClr val="404040"/>
                </a:solidFill>
                <a:latin typeface="Carlito"/>
                <a:cs typeface="Carlito"/>
              </a:rPr>
              <a:t> </a:t>
            </a:r>
            <a:r>
              <a:rPr sz="2000" spc="-5" dirty="0">
                <a:solidFill>
                  <a:srgbClr val="404040"/>
                </a:solidFill>
                <a:latin typeface="Carlito"/>
                <a:cs typeface="Carlito"/>
              </a:rPr>
              <a:t>intended.</a:t>
            </a:r>
            <a:endParaRPr sz="2000">
              <a:latin typeface="Carlito"/>
              <a:cs typeface="Carlito"/>
            </a:endParaRPr>
          </a:p>
          <a:p>
            <a:pPr marL="12700" marR="337185">
              <a:lnSpc>
                <a:spcPts val="2200"/>
              </a:lnSpc>
              <a:spcBef>
                <a:spcPts val="1440"/>
              </a:spcBef>
            </a:pPr>
            <a:r>
              <a:rPr sz="2000" spc="-40" dirty="0">
                <a:solidFill>
                  <a:srgbClr val="404040"/>
                </a:solidFill>
                <a:latin typeface="Carlito"/>
                <a:cs typeface="Carlito"/>
              </a:rPr>
              <a:t>Interestingly, </a:t>
            </a:r>
            <a:r>
              <a:rPr sz="2000" spc="-5" dirty="0">
                <a:solidFill>
                  <a:srgbClr val="404040"/>
                </a:solidFill>
                <a:latin typeface="Carlito"/>
                <a:cs typeface="Carlito"/>
              </a:rPr>
              <a:t>one </a:t>
            </a:r>
            <a:r>
              <a:rPr sz="2000" dirty="0">
                <a:solidFill>
                  <a:srgbClr val="404040"/>
                </a:solidFill>
                <a:latin typeface="Carlito"/>
                <a:cs typeface="Carlito"/>
              </a:rPr>
              <a:t>launch </a:t>
            </a:r>
            <a:r>
              <a:rPr sz="2000" spc="-5" dirty="0">
                <a:solidFill>
                  <a:srgbClr val="404040"/>
                </a:solidFill>
                <a:latin typeface="Carlito"/>
                <a:cs typeface="Carlito"/>
              </a:rPr>
              <a:t>has </a:t>
            </a:r>
            <a:r>
              <a:rPr sz="2000" dirty="0">
                <a:solidFill>
                  <a:srgbClr val="404040"/>
                </a:solidFill>
                <a:latin typeface="Carlito"/>
                <a:cs typeface="Carlito"/>
              </a:rPr>
              <a:t>an  unclear </a:t>
            </a:r>
            <a:r>
              <a:rPr sz="2000" spc="-10" dirty="0">
                <a:solidFill>
                  <a:srgbClr val="404040"/>
                </a:solidFill>
                <a:latin typeface="Carlito"/>
                <a:cs typeface="Carlito"/>
              </a:rPr>
              <a:t>payload </a:t>
            </a:r>
            <a:r>
              <a:rPr sz="2000" spc="-25" dirty="0">
                <a:solidFill>
                  <a:srgbClr val="404040"/>
                </a:solidFill>
                <a:latin typeface="Carlito"/>
                <a:cs typeface="Carlito"/>
              </a:rPr>
              <a:t>status </a:t>
            </a:r>
            <a:r>
              <a:rPr sz="2000" dirty="0">
                <a:solidFill>
                  <a:srgbClr val="404040"/>
                </a:solidFill>
                <a:latin typeface="Carlito"/>
                <a:cs typeface="Carlito"/>
              </a:rPr>
              <a:t>and  </a:t>
            </a:r>
            <a:r>
              <a:rPr sz="2000" spc="-20" dirty="0">
                <a:solidFill>
                  <a:srgbClr val="404040"/>
                </a:solidFill>
                <a:latin typeface="Carlito"/>
                <a:cs typeface="Carlito"/>
              </a:rPr>
              <a:t>unfortunately </a:t>
            </a:r>
            <a:r>
              <a:rPr sz="2000" spc="-5" dirty="0">
                <a:solidFill>
                  <a:srgbClr val="404040"/>
                </a:solidFill>
                <a:latin typeface="Carlito"/>
                <a:cs typeface="Carlito"/>
              </a:rPr>
              <a:t>one </a:t>
            </a:r>
            <a:r>
              <a:rPr sz="2000" spc="-20" dirty="0">
                <a:solidFill>
                  <a:srgbClr val="404040"/>
                </a:solidFill>
                <a:latin typeface="Carlito"/>
                <a:cs typeface="Carlito"/>
              </a:rPr>
              <a:t>failed </a:t>
            </a:r>
            <a:r>
              <a:rPr sz="2000" spc="-5" dirty="0">
                <a:solidFill>
                  <a:srgbClr val="404040"/>
                </a:solidFill>
                <a:latin typeface="Carlito"/>
                <a:cs typeface="Carlito"/>
              </a:rPr>
              <a:t>in</a:t>
            </a:r>
            <a:r>
              <a:rPr sz="2000" spc="-40" dirty="0">
                <a:solidFill>
                  <a:srgbClr val="404040"/>
                </a:solidFill>
                <a:latin typeface="Carlito"/>
                <a:cs typeface="Carlito"/>
              </a:rPr>
              <a:t> </a:t>
            </a:r>
            <a:r>
              <a:rPr sz="2000" spc="-15" dirty="0">
                <a:solidFill>
                  <a:srgbClr val="404040"/>
                </a:solidFill>
                <a:latin typeface="Carlito"/>
                <a:cs typeface="Carlito"/>
              </a:rPr>
              <a:t>flight.</a:t>
            </a:r>
            <a:endParaRPr sz="2000">
              <a:latin typeface="Carlito"/>
              <a:cs typeface="Carlito"/>
            </a:endParaRPr>
          </a:p>
        </p:txBody>
      </p:sp>
      <p:sp>
        <p:nvSpPr>
          <p:cNvPr id="5" name="object 5"/>
          <p:cNvSpPr/>
          <p:nvPr/>
        </p:nvSpPr>
        <p:spPr>
          <a:xfrm>
            <a:off x="1289303" y="2026920"/>
            <a:ext cx="5138928" cy="344119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38200" y="1755648"/>
            <a:ext cx="5811011" cy="488594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4" name="object 4"/>
          <p:cNvSpPr txBox="1">
            <a:spLocks noGrp="1"/>
          </p:cNvSpPr>
          <p:nvPr>
            <p:ph type="title"/>
          </p:nvPr>
        </p:nvSpPr>
        <p:spPr>
          <a:xfrm>
            <a:off x="916635" y="823721"/>
            <a:ext cx="9438640" cy="756920"/>
          </a:xfrm>
          <a:prstGeom prst="rect">
            <a:avLst/>
          </a:prstGeom>
        </p:spPr>
        <p:txBody>
          <a:bodyPr vert="horz" wrap="square" lIns="0" tIns="12700" rIns="0" bIns="0" rtlCol="0">
            <a:spAutoFit/>
          </a:bodyPr>
          <a:lstStyle/>
          <a:p>
            <a:pPr marL="12700">
              <a:lnSpc>
                <a:spcPct val="100000"/>
              </a:lnSpc>
              <a:spcBef>
                <a:spcPts val="100"/>
              </a:spcBef>
            </a:pPr>
            <a:r>
              <a:rPr spc="-360" dirty="0"/>
              <a:t>Boosters </a:t>
            </a:r>
            <a:r>
              <a:rPr spc="-105" dirty="0"/>
              <a:t>that </a:t>
            </a:r>
            <a:r>
              <a:rPr spc="-315" dirty="0"/>
              <a:t>Carried </a:t>
            </a:r>
            <a:r>
              <a:rPr spc="-285" dirty="0"/>
              <a:t>Maximum</a:t>
            </a:r>
            <a:r>
              <a:rPr spc="-919" dirty="0"/>
              <a:t> </a:t>
            </a:r>
            <a:r>
              <a:rPr spc="-434" dirty="0"/>
              <a:t>Payload</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29</a:t>
            </a:fld>
            <a:endParaRPr dirty="0"/>
          </a:p>
        </p:txBody>
      </p:sp>
      <p:sp>
        <p:nvSpPr>
          <p:cNvPr id="5" name="object 5"/>
          <p:cNvSpPr txBox="1"/>
          <p:nvPr/>
        </p:nvSpPr>
        <p:spPr>
          <a:xfrm>
            <a:off x="6986778" y="2105609"/>
            <a:ext cx="4516120" cy="2354580"/>
          </a:xfrm>
          <a:prstGeom prst="rect">
            <a:avLst/>
          </a:prstGeom>
        </p:spPr>
        <p:txBody>
          <a:bodyPr vert="horz" wrap="square" lIns="0" tIns="43180" rIns="0" bIns="0" rtlCol="0">
            <a:spAutoFit/>
          </a:bodyPr>
          <a:lstStyle/>
          <a:p>
            <a:pPr marL="12700" marR="5080">
              <a:lnSpc>
                <a:spcPct val="901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5" dirty="0">
                <a:solidFill>
                  <a:srgbClr val="404040"/>
                </a:solidFill>
                <a:latin typeface="Carlito"/>
                <a:cs typeface="Carlito"/>
              </a:rPr>
              <a:t>that  carried </a:t>
            </a:r>
            <a:r>
              <a:rPr sz="2000" dirty="0">
                <a:solidFill>
                  <a:srgbClr val="404040"/>
                </a:solidFill>
                <a:latin typeface="Carlito"/>
                <a:cs typeface="Carlito"/>
              </a:rPr>
              <a:t>the </a:t>
            </a:r>
            <a:r>
              <a:rPr sz="2000" spc="-5" dirty="0">
                <a:solidFill>
                  <a:srgbClr val="404040"/>
                </a:solidFill>
                <a:latin typeface="Carlito"/>
                <a:cs typeface="Carlito"/>
              </a:rPr>
              <a:t>highest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15600  kg.</a:t>
            </a:r>
            <a:endParaRPr sz="2000">
              <a:latin typeface="Carlito"/>
              <a:cs typeface="Carlito"/>
            </a:endParaRPr>
          </a:p>
          <a:p>
            <a:pPr marL="12700" marR="71120">
              <a:lnSpc>
                <a:spcPts val="2200"/>
              </a:lnSpc>
              <a:spcBef>
                <a:spcPts val="1440"/>
              </a:spcBef>
            </a:pPr>
            <a:r>
              <a:rPr sz="2000" spc="-5" dirty="0">
                <a:solidFill>
                  <a:srgbClr val="404040"/>
                </a:solidFill>
                <a:latin typeface="Carlito"/>
                <a:cs typeface="Carlito"/>
              </a:rPr>
              <a:t>These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spc="-5" dirty="0">
                <a:solidFill>
                  <a:srgbClr val="404040"/>
                </a:solidFill>
                <a:latin typeface="Carlito"/>
                <a:cs typeface="Carlito"/>
              </a:rPr>
              <a:t>similar </a:t>
            </a:r>
            <a:r>
              <a:rPr sz="2000" dirty="0">
                <a:solidFill>
                  <a:srgbClr val="404040"/>
                </a:solidFill>
                <a:latin typeface="Carlito"/>
                <a:cs typeface="Carlito"/>
              </a:rPr>
              <a:t>and  all </a:t>
            </a:r>
            <a:r>
              <a:rPr sz="2000" spc="-20" dirty="0">
                <a:solidFill>
                  <a:srgbClr val="404040"/>
                </a:solidFill>
                <a:latin typeface="Carlito"/>
                <a:cs typeface="Carlito"/>
              </a:rPr>
              <a:t>are </a:t>
            </a:r>
            <a:r>
              <a:rPr sz="2000" spc="-5" dirty="0">
                <a:solidFill>
                  <a:srgbClr val="404040"/>
                </a:solidFill>
                <a:latin typeface="Carlito"/>
                <a:cs typeface="Carlito"/>
              </a:rPr>
              <a:t>of </a:t>
            </a:r>
            <a:r>
              <a:rPr sz="2000" dirty="0">
                <a:solidFill>
                  <a:srgbClr val="404040"/>
                </a:solidFill>
                <a:latin typeface="Carlito"/>
                <a:cs typeface="Carlito"/>
              </a:rPr>
              <a:t>the F9 B5 </a:t>
            </a:r>
            <a:r>
              <a:rPr sz="2000" spc="-5" dirty="0">
                <a:solidFill>
                  <a:srgbClr val="404040"/>
                </a:solidFill>
                <a:latin typeface="Carlito"/>
                <a:cs typeface="Carlito"/>
              </a:rPr>
              <a:t>B10xx.x</a:t>
            </a:r>
            <a:r>
              <a:rPr sz="2000" spc="-140" dirty="0">
                <a:solidFill>
                  <a:srgbClr val="404040"/>
                </a:solidFill>
                <a:latin typeface="Carlito"/>
                <a:cs typeface="Carlito"/>
              </a:rPr>
              <a:t> </a:t>
            </a:r>
            <a:r>
              <a:rPr sz="2000" spc="-45" dirty="0">
                <a:solidFill>
                  <a:srgbClr val="404040"/>
                </a:solidFill>
                <a:latin typeface="Carlito"/>
                <a:cs typeface="Carlito"/>
              </a:rPr>
              <a:t>variety.</a:t>
            </a:r>
            <a:endParaRPr sz="2000">
              <a:latin typeface="Carlito"/>
              <a:cs typeface="Carlito"/>
            </a:endParaRPr>
          </a:p>
          <a:p>
            <a:pPr marL="12700" marR="27305">
              <a:lnSpc>
                <a:spcPts val="2210"/>
              </a:lnSpc>
              <a:spcBef>
                <a:spcPts val="1395"/>
              </a:spcBef>
            </a:pPr>
            <a:r>
              <a:rPr sz="2000" spc="-5" dirty="0">
                <a:solidFill>
                  <a:srgbClr val="404040"/>
                </a:solidFill>
                <a:latin typeface="Carlito"/>
                <a:cs typeface="Carlito"/>
              </a:rPr>
              <a:t>This </a:t>
            </a:r>
            <a:r>
              <a:rPr sz="2000" spc="-25" dirty="0">
                <a:solidFill>
                  <a:srgbClr val="404040"/>
                </a:solidFill>
                <a:latin typeface="Carlito"/>
                <a:cs typeface="Carlito"/>
              </a:rPr>
              <a:t>likely </a:t>
            </a:r>
            <a:r>
              <a:rPr sz="2000" spc="-20" dirty="0">
                <a:solidFill>
                  <a:srgbClr val="404040"/>
                </a:solidFill>
                <a:latin typeface="Carlito"/>
                <a:cs typeface="Carlito"/>
              </a:rPr>
              <a:t>indicates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spc="-25" dirty="0">
                <a:solidFill>
                  <a:srgbClr val="404040"/>
                </a:solidFill>
                <a:latin typeface="Carlito"/>
                <a:cs typeface="Carlito"/>
              </a:rPr>
              <a:t>correlates  </a:t>
            </a:r>
            <a:r>
              <a:rPr sz="2000" spc="-5" dirty="0">
                <a:solidFill>
                  <a:srgbClr val="404040"/>
                </a:solidFill>
                <a:latin typeface="Carlito"/>
                <a:cs typeface="Carlito"/>
              </a:rPr>
              <a:t>with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5" dirty="0">
                <a:solidFill>
                  <a:srgbClr val="404040"/>
                </a:solidFill>
                <a:latin typeface="Carlito"/>
                <a:cs typeface="Carlito"/>
              </a:rPr>
              <a:t>that is</a:t>
            </a:r>
            <a:r>
              <a:rPr sz="2000" spc="15" dirty="0">
                <a:solidFill>
                  <a:srgbClr val="404040"/>
                </a:solidFill>
                <a:latin typeface="Carlito"/>
                <a:cs typeface="Carlito"/>
              </a:rPr>
              <a:t> </a:t>
            </a:r>
            <a:r>
              <a:rPr sz="2000" spc="-5" dirty="0">
                <a:solidFill>
                  <a:srgbClr val="404040"/>
                </a:solidFill>
                <a:latin typeface="Carlito"/>
                <a:cs typeface="Carlito"/>
              </a:rPr>
              <a:t>used.</a:t>
            </a:r>
            <a:endParaRPr sz="2000">
              <a:latin typeface="Carlito"/>
              <a:cs typeface="Carl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6111" y="452718"/>
            <a:ext cx="9404723" cy="1279068"/>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s-MX" u="heavy" spc="-370" dirty="0">
                <a:uFill>
                  <a:solidFill>
                    <a:srgbClr val="7D7D7D"/>
                  </a:solidFill>
                </a:uFill>
              </a:rPr>
              <a:t>Resumen ejecutivo del proyecto </a:t>
            </a:r>
            <a:endParaRPr u="heavy" spc="-370" dirty="0">
              <a:uFill>
                <a:solidFill>
                  <a:srgbClr val="7D7D7D"/>
                </a:solidFill>
              </a:uFill>
            </a:endParaRPr>
          </a:p>
        </p:txBody>
      </p:sp>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3</a:t>
            </a:fld>
            <a:endParaRPr sz="1050">
              <a:latin typeface="Carlito"/>
              <a:cs typeface="Carlito"/>
            </a:endParaRPr>
          </a:p>
        </p:txBody>
      </p:sp>
      <p:sp>
        <p:nvSpPr>
          <p:cNvPr id="3" name="object 3"/>
          <p:cNvSpPr txBox="1"/>
          <p:nvPr/>
        </p:nvSpPr>
        <p:spPr>
          <a:xfrm>
            <a:off x="623626" y="1981200"/>
            <a:ext cx="10164445" cy="4201149"/>
          </a:xfrm>
          <a:prstGeom prst="rect">
            <a:avLst/>
          </a:prstGeom>
        </p:spPr>
        <p:txBody>
          <a:bodyPr vert="horz" wrap="square" lIns="0" tIns="45719" rIns="0" bIns="0" rtlCol="0">
            <a:spAutoFit/>
          </a:bodyPr>
          <a:lstStyle/>
          <a:p>
            <a:pPr algn="just"/>
            <a:r>
              <a:rPr lang="es-MX" b="1" dirty="0">
                <a:effectLst>
                  <a:outerShdw blurRad="38100" dist="38100" dir="2700000" algn="tl">
                    <a:srgbClr val="000000">
                      <a:alpha val="43137"/>
                    </a:srgbClr>
                  </a:outerShdw>
                </a:effectLst>
              </a:rPr>
              <a:t>Se recopiló información de la API pública de SpaceX y de la página de Wikipedia de SpaceX. Se creó una columna de etiquetas llamada "</a:t>
            </a:r>
            <a:r>
              <a:rPr lang="es-MX" b="1" dirty="0" err="1">
                <a:effectLst>
                  <a:outerShdw blurRad="38100" dist="38100" dir="2700000" algn="tl">
                    <a:srgbClr val="000000">
                      <a:alpha val="43137"/>
                    </a:srgbClr>
                  </a:outerShdw>
                </a:effectLst>
              </a:rPr>
              <a:t>class</a:t>
            </a:r>
            <a:r>
              <a:rPr lang="es-MX" b="1" dirty="0">
                <a:effectLst>
                  <a:outerShdw blurRad="38100" dist="38100" dir="2700000" algn="tl">
                    <a:srgbClr val="000000">
                      <a:alpha val="43137"/>
                    </a:srgbClr>
                  </a:outerShdw>
                </a:effectLst>
              </a:rPr>
              <a:t>", que clasifica los aterrizajes exitosos. El análisis de datos incluyó el uso de SQL, visualizaciones, mapas interactivos con </a:t>
            </a:r>
            <a:r>
              <a:rPr lang="es-MX" b="1" dirty="0" err="1">
                <a:effectLst>
                  <a:outerShdw blurRad="38100" dist="38100" dir="2700000" algn="tl">
                    <a:srgbClr val="000000">
                      <a:alpha val="43137"/>
                    </a:srgbClr>
                  </a:outerShdw>
                </a:effectLst>
              </a:rPr>
              <a:t>Folium</a:t>
            </a:r>
            <a:r>
              <a:rPr lang="es-MX" b="1" dirty="0">
                <a:effectLst>
                  <a:outerShdw blurRad="38100" dist="38100" dir="2700000" algn="tl">
                    <a:srgbClr val="000000">
                      <a:alpha val="43137"/>
                    </a:srgbClr>
                  </a:outerShdw>
                </a:effectLst>
              </a:rPr>
              <a:t> y </a:t>
            </a:r>
            <a:r>
              <a:rPr lang="es-MX" b="1" dirty="0" err="1">
                <a:effectLst>
                  <a:outerShdw blurRad="38100" dist="38100" dir="2700000" algn="tl">
                    <a:srgbClr val="000000">
                      <a:alpha val="43137"/>
                    </a:srgbClr>
                  </a:outerShdw>
                </a:effectLst>
              </a:rPr>
              <a:t>dashboards</a:t>
            </a:r>
            <a:r>
              <a:rPr lang="es-MX" b="1" dirty="0">
                <a:effectLst>
                  <a:outerShdw blurRad="38100" dist="38100" dir="2700000" algn="tl">
                    <a:srgbClr val="000000">
                      <a:alpha val="43137"/>
                    </a:srgbClr>
                  </a:outerShdw>
                </a:effectLst>
              </a:rPr>
              <a:t>. Se identificaron las columnas relevantes para usarlas como características, transformando todas las variables categóricas a formato binario mediante codificación </a:t>
            </a:r>
            <a:r>
              <a:rPr lang="es-MX" b="1" i="1" dirty="0" err="1">
                <a:effectLst>
                  <a:outerShdw blurRad="38100" dist="38100" dir="2700000" algn="tl">
                    <a:srgbClr val="000000">
                      <a:alpha val="43137"/>
                    </a:srgbClr>
                  </a:outerShdw>
                </a:effectLst>
              </a:rPr>
              <a:t>one-hot</a:t>
            </a:r>
            <a:r>
              <a:rPr lang="es-MX" b="1" i="1" dirty="0">
                <a:effectLst>
                  <a:outerShdw blurRad="38100" dist="38100" dir="2700000" algn="tl">
                    <a:srgbClr val="000000">
                      <a:alpha val="43137"/>
                    </a:srgbClr>
                  </a:outerShdw>
                </a:effectLst>
              </a:rPr>
              <a:t> </a:t>
            </a:r>
            <a:r>
              <a:rPr lang="es-MX" b="1" i="1" dirty="0" err="1">
                <a:effectLst>
                  <a:outerShdw blurRad="38100" dist="38100" dir="2700000" algn="tl">
                    <a:srgbClr val="000000">
                      <a:alpha val="43137"/>
                    </a:srgbClr>
                  </a:outerShdw>
                </a:effectLst>
              </a:rPr>
              <a:t>encoding</a:t>
            </a:r>
            <a:r>
              <a:rPr lang="es-MX" b="1" dirty="0">
                <a:effectLst>
                  <a:outerShdw blurRad="38100" dist="38100" dir="2700000" algn="tl">
                    <a:srgbClr val="000000">
                      <a:alpha val="43137"/>
                    </a:srgbClr>
                  </a:outerShdw>
                </a:effectLst>
              </a:rPr>
              <a:t>. Además, los datos fueron estandarizados, y se utilizó </a:t>
            </a:r>
            <a:r>
              <a:rPr lang="es-MX" b="1" i="1" dirty="0" err="1">
                <a:effectLst>
                  <a:outerShdw blurRad="38100" dist="38100" dir="2700000" algn="tl">
                    <a:srgbClr val="000000">
                      <a:alpha val="43137"/>
                    </a:srgbClr>
                  </a:outerShdw>
                </a:effectLst>
              </a:rPr>
              <a:t>GridSearchCV</a:t>
            </a:r>
            <a:r>
              <a:rPr lang="es-MX" b="1" dirty="0">
                <a:effectLst>
                  <a:outerShdw blurRad="38100" dist="38100" dir="2700000" algn="tl">
                    <a:srgbClr val="000000">
                      <a:alpha val="43137"/>
                    </a:srgbClr>
                  </a:outerShdw>
                </a:effectLst>
              </a:rPr>
              <a:t> para optimizar los parámetros de los modelos de aprendizaje automático. Por último, se visualizó la precisión de cada modelo.</a:t>
            </a:r>
          </a:p>
          <a:p>
            <a:pPr algn="just"/>
            <a:endParaRPr lang="es-MX" b="1" dirty="0">
              <a:effectLst>
                <a:outerShdw blurRad="38100" dist="38100" dir="2700000" algn="tl">
                  <a:srgbClr val="000000">
                    <a:alpha val="43137"/>
                  </a:srgbClr>
                </a:outerShdw>
              </a:effectLst>
            </a:endParaRPr>
          </a:p>
          <a:p>
            <a:pPr algn="just"/>
            <a:r>
              <a:rPr lang="es-MX" b="1" dirty="0">
                <a:effectLst>
                  <a:outerShdw blurRad="38100" dist="38100" dir="2700000" algn="tl">
                    <a:srgbClr val="000000">
                      <a:alpha val="43137"/>
                    </a:srgbClr>
                  </a:outerShdw>
                </a:effectLst>
              </a:rPr>
              <a:t>Se desarrollaron cuatro modelos de aprendizaje automático: Regresión Logística, Máquinas de Soporte Vectorial (SVM), Árbol de Decisión, y K-</a:t>
            </a:r>
            <a:r>
              <a:rPr lang="es-MX" b="1" dirty="0" err="1">
                <a:effectLst>
                  <a:outerShdw blurRad="38100" dist="38100" dir="2700000" algn="tl">
                    <a:srgbClr val="000000">
                      <a:alpha val="43137"/>
                    </a:srgbClr>
                  </a:outerShdw>
                </a:effectLst>
              </a:rPr>
              <a:t>Nearest</a:t>
            </a:r>
            <a:r>
              <a:rPr lang="es-MX" b="1" dirty="0">
                <a:effectLst>
                  <a:outerShdw blurRad="38100" dist="38100" dir="2700000" algn="tl">
                    <a:srgbClr val="000000">
                      <a:alpha val="43137"/>
                    </a:srgbClr>
                  </a:outerShdw>
                </a:effectLst>
              </a:rPr>
              <a:t> </a:t>
            </a:r>
            <a:r>
              <a:rPr lang="es-MX" b="1" dirty="0" err="1">
                <a:effectLst>
                  <a:outerShdw blurRad="38100" dist="38100" dir="2700000" algn="tl">
                    <a:srgbClr val="000000">
                      <a:alpha val="43137"/>
                    </a:srgbClr>
                  </a:outerShdw>
                </a:effectLst>
              </a:rPr>
              <a:t>Neighbors</a:t>
            </a:r>
            <a:r>
              <a:rPr lang="es-MX" b="1" dirty="0">
                <a:effectLst>
                  <a:outerShdw blurRad="38100" dist="38100" dir="2700000" algn="tl">
                    <a:srgbClr val="000000">
                      <a:alpha val="43137"/>
                    </a:srgbClr>
                  </a:outerShdw>
                </a:effectLst>
              </a:rPr>
              <a:t> (KNN). Todos mostraron resultados similares, alcanzando una precisión aproximada del 83.33%. Sin embargo, los modelos tendieron a </a:t>
            </a:r>
            <a:r>
              <a:rPr lang="es-MX" b="1" dirty="0" err="1">
                <a:effectLst>
                  <a:outerShdw blurRad="38100" dist="38100" dir="2700000" algn="tl">
                    <a:srgbClr val="000000">
                      <a:alpha val="43137"/>
                    </a:srgbClr>
                  </a:outerShdw>
                </a:effectLst>
              </a:rPr>
              <a:t>sobrepredecir</a:t>
            </a:r>
            <a:r>
              <a:rPr lang="es-MX" b="1" dirty="0">
                <a:effectLst>
                  <a:outerShdw blurRad="38100" dist="38100" dir="2700000" algn="tl">
                    <a:srgbClr val="000000">
                      <a:alpha val="43137"/>
                    </a:srgbClr>
                  </a:outerShdw>
                </a:effectLst>
              </a:rPr>
              <a:t> los aterrizajes exitosos. Para mejorar la precisión y la capacidad de discriminación de los modelos, se requiere un mayor volumen de datos.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34923" y="751713"/>
            <a:ext cx="9384030" cy="756920"/>
          </a:xfrm>
          <a:prstGeom prst="rect">
            <a:avLst/>
          </a:prstGeom>
        </p:spPr>
        <p:txBody>
          <a:bodyPr vert="horz" wrap="square" lIns="0" tIns="12700" rIns="0" bIns="0" rtlCol="0">
            <a:spAutoFit/>
          </a:bodyPr>
          <a:lstStyle/>
          <a:p>
            <a:pPr marL="12700">
              <a:lnSpc>
                <a:spcPct val="100000"/>
              </a:lnSpc>
              <a:spcBef>
                <a:spcPts val="100"/>
              </a:spcBef>
            </a:pPr>
            <a:r>
              <a:rPr spc="-305" dirty="0"/>
              <a:t>2015 </a:t>
            </a:r>
            <a:r>
              <a:rPr spc="-370" dirty="0"/>
              <a:t>Failed </a:t>
            </a:r>
            <a:r>
              <a:rPr spc="-320" dirty="0"/>
              <a:t>Drone </a:t>
            </a:r>
            <a:r>
              <a:rPr spc="-409" dirty="0"/>
              <a:t>Ship </a:t>
            </a:r>
            <a:r>
              <a:rPr spc="-370" dirty="0"/>
              <a:t>Landing</a:t>
            </a:r>
            <a:r>
              <a:rPr spc="-695" dirty="0"/>
              <a:t> </a:t>
            </a:r>
            <a:r>
              <a:rPr spc="-455" dirty="0"/>
              <a:t>Records</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30</a:t>
            </a:fld>
            <a:endParaRPr dirty="0"/>
          </a:p>
        </p:txBody>
      </p:sp>
      <p:sp>
        <p:nvSpPr>
          <p:cNvPr id="4" name="object 4"/>
          <p:cNvSpPr txBox="1"/>
          <p:nvPr/>
        </p:nvSpPr>
        <p:spPr>
          <a:xfrm>
            <a:off x="7584693" y="2591562"/>
            <a:ext cx="3983354" cy="1885950"/>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5" dirty="0">
                <a:solidFill>
                  <a:srgbClr val="404040"/>
                </a:solidFill>
                <a:latin typeface="Carlito"/>
                <a:cs typeface="Carlito"/>
              </a:rPr>
              <a:t>Month,</a:t>
            </a:r>
            <a:r>
              <a:rPr sz="2000" spc="-145" dirty="0">
                <a:solidFill>
                  <a:srgbClr val="404040"/>
                </a:solidFill>
                <a:latin typeface="Carlito"/>
                <a:cs typeface="Carlito"/>
              </a:rPr>
              <a:t> </a:t>
            </a:r>
            <a:r>
              <a:rPr sz="2000" spc="-5" dirty="0">
                <a:solidFill>
                  <a:srgbClr val="404040"/>
                </a:solidFill>
                <a:latin typeface="Carlito"/>
                <a:cs typeface="Carlito"/>
              </a:rPr>
              <a:t>Landing  </a:t>
            </a:r>
            <a:r>
              <a:rPr sz="2000" spc="-10" dirty="0">
                <a:solidFill>
                  <a:srgbClr val="404040"/>
                </a:solidFill>
                <a:latin typeface="Carlito"/>
                <a:cs typeface="Carlito"/>
              </a:rPr>
              <a:t>Outcome, Booster </a:t>
            </a:r>
            <a:r>
              <a:rPr sz="2000" spc="-40" dirty="0">
                <a:solidFill>
                  <a:srgbClr val="404040"/>
                </a:solidFill>
                <a:latin typeface="Carlito"/>
                <a:cs typeface="Carlito"/>
              </a:rPr>
              <a:t>Version, </a:t>
            </a:r>
            <a:r>
              <a:rPr sz="2000" spc="-25" dirty="0">
                <a:solidFill>
                  <a:srgbClr val="404040"/>
                </a:solidFill>
                <a:latin typeface="Carlito"/>
                <a:cs typeface="Carlito"/>
              </a:rPr>
              <a:t>Payload  </a:t>
            </a:r>
            <a:r>
              <a:rPr sz="2000" dirty="0">
                <a:solidFill>
                  <a:srgbClr val="404040"/>
                </a:solidFill>
                <a:latin typeface="Carlito"/>
                <a:cs typeface="Carlito"/>
              </a:rPr>
              <a:t>Mass </a:t>
            </a:r>
            <a:r>
              <a:rPr sz="2000" spc="-5" dirty="0">
                <a:solidFill>
                  <a:srgbClr val="404040"/>
                </a:solidFill>
                <a:latin typeface="Carlito"/>
                <a:cs typeface="Carlito"/>
              </a:rPr>
              <a:t>(kg), </a:t>
            </a:r>
            <a:r>
              <a:rPr sz="2000" dirty="0">
                <a:solidFill>
                  <a:srgbClr val="404040"/>
                </a:solidFill>
                <a:latin typeface="Carlito"/>
                <a:cs typeface="Carlito"/>
              </a:rPr>
              <a:t>and </a:t>
            </a:r>
            <a:r>
              <a:rPr sz="2000" spc="-5" dirty="0">
                <a:solidFill>
                  <a:srgbClr val="404040"/>
                </a:solidFill>
                <a:latin typeface="Carlito"/>
                <a:cs typeface="Carlito"/>
              </a:rPr>
              <a:t>Launch </a:t>
            </a:r>
            <a:r>
              <a:rPr sz="2000" spc="-20" dirty="0">
                <a:solidFill>
                  <a:srgbClr val="404040"/>
                </a:solidFill>
                <a:latin typeface="Carlito"/>
                <a:cs typeface="Carlito"/>
              </a:rPr>
              <a:t>site </a:t>
            </a:r>
            <a:r>
              <a:rPr sz="2000" spc="-5" dirty="0">
                <a:solidFill>
                  <a:srgbClr val="404040"/>
                </a:solidFill>
                <a:latin typeface="Carlito"/>
                <a:cs typeface="Carlito"/>
              </a:rPr>
              <a:t>of </a:t>
            </a:r>
            <a:r>
              <a:rPr sz="2000" dirty="0">
                <a:solidFill>
                  <a:srgbClr val="404040"/>
                </a:solidFill>
                <a:latin typeface="Carlito"/>
                <a:cs typeface="Carlito"/>
              </a:rPr>
              <a:t>2015  launches </a:t>
            </a:r>
            <a:r>
              <a:rPr sz="2000" spc="-10" dirty="0">
                <a:solidFill>
                  <a:srgbClr val="404040"/>
                </a:solidFill>
                <a:latin typeface="Carlito"/>
                <a:cs typeface="Carlito"/>
              </a:rPr>
              <a:t>where </a:t>
            </a:r>
            <a:r>
              <a:rPr sz="2000" spc="-25" dirty="0">
                <a:solidFill>
                  <a:srgbClr val="404040"/>
                </a:solidFill>
                <a:latin typeface="Carlito"/>
                <a:cs typeface="Carlito"/>
              </a:rPr>
              <a:t>stage </a:t>
            </a:r>
            <a:r>
              <a:rPr sz="2000" dirty="0">
                <a:solidFill>
                  <a:srgbClr val="404040"/>
                </a:solidFill>
                <a:latin typeface="Carlito"/>
                <a:cs typeface="Carlito"/>
              </a:rPr>
              <a:t>1 </a:t>
            </a:r>
            <a:r>
              <a:rPr sz="2000" spc="-20" dirty="0">
                <a:solidFill>
                  <a:srgbClr val="404040"/>
                </a:solidFill>
                <a:latin typeface="Carlito"/>
                <a:cs typeface="Carlito"/>
              </a:rPr>
              <a:t>failed </a:t>
            </a:r>
            <a:r>
              <a:rPr sz="2000" spc="-15" dirty="0">
                <a:solidFill>
                  <a:srgbClr val="404040"/>
                </a:solidFill>
                <a:latin typeface="Carlito"/>
                <a:cs typeface="Carlito"/>
              </a:rPr>
              <a:t>to </a:t>
            </a:r>
            <a:r>
              <a:rPr sz="2000" spc="-5" dirty="0">
                <a:solidFill>
                  <a:srgbClr val="404040"/>
                </a:solidFill>
                <a:latin typeface="Carlito"/>
                <a:cs typeface="Carlito"/>
              </a:rPr>
              <a:t>land  on </a:t>
            </a:r>
            <a:r>
              <a:rPr sz="2000" dirty="0">
                <a:solidFill>
                  <a:srgbClr val="404040"/>
                </a:solidFill>
                <a:latin typeface="Carlito"/>
                <a:cs typeface="Carlito"/>
              </a:rPr>
              <a:t>a </a:t>
            </a:r>
            <a:r>
              <a:rPr sz="2000" spc="-20" dirty="0">
                <a:solidFill>
                  <a:srgbClr val="404040"/>
                </a:solidFill>
                <a:latin typeface="Carlito"/>
                <a:cs typeface="Carlito"/>
              </a:rPr>
              <a:t>drone</a:t>
            </a:r>
            <a:r>
              <a:rPr sz="2000" spc="-80" dirty="0">
                <a:solidFill>
                  <a:srgbClr val="404040"/>
                </a:solidFill>
                <a:latin typeface="Carlito"/>
                <a:cs typeface="Carlito"/>
              </a:rPr>
              <a:t> </a:t>
            </a:r>
            <a:r>
              <a:rPr sz="2000" spc="-5" dirty="0">
                <a:solidFill>
                  <a:srgbClr val="404040"/>
                </a:solidFill>
                <a:latin typeface="Carlito"/>
                <a:cs typeface="Carlito"/>
              </a:rPr>
              <a:t>ship.</a:t>
            </a:r>
            <a:endParaRPr sz="2000">
              <a:latin typeface="Carlito"/>
              <a:cs typeface="Carlito"/>
            </a:endParaRPr>
          </a:p>
          <a:p>
            <a:pPr marL="12700">
              <a:lnSpc>
                <a:spcPct val="100000"/>
              </a:lnSpc>
              <a:spcBef>
                <a:spcPts val="1200"/>
              </a:spcBef>
            </a:pPr>
            <a:r>
              <a:rPr sz="2000" spc="-20" dirty="0">
                <a:solidFill>
                  <a:srgbClr val="404040"/>
                </a:solidFill>
                <a:latin typeface="Carlito"/>
                <a:cs typeface="Carlito"/>
              </a:rPr>
              <a:t>There were two </a:t>
            </a:r>
            <a:r>
              <a:rPr sz="2000" spc="-5" dirty="0">
                <a:solidFill>
                  <a:srgbClr val="404040"/>
                </a:solidFill>
                <a:latin typeface="Carlito"/>
                <a:cs typeface="Carlito"/>
              </a:rPr>
              <a:t>such</a:t>
            </a:r>
            <a:r>
              <a:rPr sz="2000" spc="-50" dirty="0">
                <a:solidFill>
                  <a:srgbClr val="404040"/>
                </a:solidFill>
                <a:latin typeface="Carlito"/>
                <a:cs typeface="Carlito"/>
              </a:rPr>
              <a:t> </a:t>
            </a:r>
            <a:r>
              <a:rPr sz="2000" spc="-5" dirty="0">
                <a:solidFill>
                  <a:srgbClr val="404040"/>
                </a:solidFill>
                <a:latin typeface="Carlito"/>
                <a:cs typeface="Carlito"/>
              </a:rPr>
              <a:t>occurrences.</a:t>
            </a:r>
            <a:endParaRPr sz="2000">
              <a:latin typeface="Carlito"/>
              <a:cs typeface="Carlito"/>
            </a:endParaRPr>
          </a:p>
        </p:txBody>
      </p:sp>
      <p:sp>
        <p:nvSpPr>
          <p:cNvPr id="5" name="object 5"/>
          <p:cNvSpPr/>
          <p:nvPr/>
        </p:nvSpPr>
        <p:spPr>
          <a:xfrm>
            <a:off x="135636" y="2630423"/>
            <a:ext cx="7306056" cy="207721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341122"/>
            <a:ext cx="8011795" cy="1239520"/>
          </a:xfrm>
          <a:prstGeom prst="rect">
            <a:avLst/>
          </a:prstGeom>
        </p:spPr>
        <p:txBody>
          <a:bodyPr vert="horz" wrap="square" lIns="0" tIns="111125" rIns="0" bIns="0" rtlCol="0">
            <a:spAutoFit/>
          </a:bodyPr>
          <a:lstStyle/>
          <a:p>
            <a:pPr marL="12700" marR="5080">
              <a:lnSpc>
                <a:spcPts val="4400"/>
              </a:lnSpc>
              <a:spcBef>
                <a:spcPts val="875"/>
              </a:spcBef>
            </a:pPr>
            <a:r>
              <a:rPr sz="4300" spc="-380" dirty="0"/>
              <a:t>Ranking </a:t>
            </a:r>
            <a:r>
              <a:rPr sz="4300" spc="-335" dirty="0"/>
              <a:t>Counts </a:t>
            </a:r>
            <a:r>
              <a:rPr sz="4300" spc="-75" dirty="0"/>
              <a:t>of </a:t>
            </a:r>
            <a:r>
              <a:rPr sz="4300" spc="-390" dirty="0"/>
              <a:t>Successful</a:t>
            </a:r>
            <a:r>
              <a:rPr sz="4300" spc="-844" dirty="0"/>
              <a:t> </a:t>
            </a:r>
            <a:r>
              <a:rPr sz="4300" spc="-370" dirty="0"/>
              <a:t>Landings  </a:t>
            </a:r>
            <a:r>
              <a:rPr sz="4300" spc="-290" dirty="0"/>
              <a:t>Between </a:t>
            </a:r>
            <a:r>
              <a:rPr sz="4300" spc="-280" dirty="0"/>
              <a:t>2010-06-04 </a:t>
            </a:r>
            <a:r>
              <a:rPr sz="4300" spc="-285" dirty="0"/>
              <a:t>and</a:t>
            </a:r>
            <a:r>
              <a:rPr sz="4300" spc="-745" dirty="0"/>
              <a:t> </a:t>
            </a:r>
            <a:r>
              <a:rPr sz="4300" spc="-295" dirty="0"/>
              <a:t>2017-03-20</a:t>
            </a:r>
            <a:endParaRPr sz="4300"/>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31</a:t>
            </a:fld>
            <a:endParaRPr dirty="0"/>
          </a:p>
        </p:txBody>
      </p:sp>
      <p:sp>
        <p:nvSpPr>
          <p:cNvPr id="4" name="object 4"/>
          <p:cNvSpPr txBox="1"/>
          <p:nvPr/>
        </p:nvSpPr>
        <p:spPr>
          <a:xfrm>
            <a:off x="6923278" y="2256789"/>
            <a:ext cx="4707890" cy="2631440"/>
          </a:xfrm>
          <a:prstGeom prst="rect">
            <a:avLst/>
          </a:prstGeom>
        </p:spPr>
        <p:txBody>
          <a:bodyPr vert="horz" wrap="square" lIns="0" tIns="38100" rIns="0" bIns="0" rtlCol="0">
            <a:spAutoFit/>
          </a:bodyPr>
          <a:lstStyle/>
          <a:p>
            <a:pPr marL="12700" marR="5080">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20" dirty="0">
                <a:solidFill>
                  <a:srgbClr val="404040"/>
                </a:solidFill>
                <a:latin typeface="Carlito"/>
                <a:cs typeface="Carlito"/>
              </a:rPr>
              <a:t>list </a:t>
            </a:r>
            <a:r>
              <a:rPr sz="2000" spc="-5" dirty="0">
                <a:solidFill>
                  <a:srgbClr val="404040"/>
                </a:solidFill>
                <a:latin typeface="Carlito"/>
                <a:cs typeface="Carlito"/>
              </a:rPr>
              <a:t>of successful</a:t>
            </a:r>
            <a:r>
              <a:rPr sz="2000" spc="-125" dirty="0">
                <a:solidFill>
                  <a:srgbClr val="404040"/>
                </a:solidFill>
                <a:latin typeface="Carlito"/>
                <a:cs typeface="Carlito"/>
              </a:rPr>
              <a:t> </a:t>
            </a:r>
            <a:r>
              <a:rPr sz="2000" dirty="0">
                <a:solidFill>
                  <a:srgbClr val="404040"/>
                </a:solidFill>
                <a:latin typeface="Carlito"/>
                <a:cs typeface="Carlito"/>
              </a:rPr>
              <a:t>landings  and </a:t>
            </a:r>
            <a:r>
              <a:rPr sz="2000" spc="-5" dirty="0">
                <a:solidFill>
                  <a:srgbClr val="404040"/>
                </a:solidFill>
                <a:latin typeface="Carlito"/>
                <a:cs typeface="Carlito"/>
              </a:rPr>
              <a:t>between </a:t>
            </a:r>
            <a:r>
              <a:rPr sz="2000" dirty="0">
                <a:solidFill>
                  <a:srgbClr val="404040"/>
                </a:solidFill>
                <a:latin typeface="Carlito"/>
                <a:cs typeface="Carlito"/>
              </a:rPr>
              <a:t>2010-06-04 and 2017-03-20  </a:t>
            </a:r>
            <a:r>
              <a:rPr sz="2000" spc="-25" dirty="0">
                <a:solidFill>
                  <a:srgbClr val="404040"/>
                </a:solidFill>
                <a:latin typeface="Carlito"/>
                <a:cs typeface="Carlito"/>
              </a:rPr>
              <a:t>inclusively.</a:t>
            </a:r>
            <a:endParaRPr sz="2000">
              <a:latin typeface="Carlito"/>
              <a:cs typeface="Carlito"/>
            </a:endParaRPr>
          </a:p>
          <a:p>
            <a:pPr marL="12700" marR="464184">
              <a:lnSpc>
                <a:spcPct val="91800"/>
              </a:lnSpc>
              <a:spcBef>
                <a:spcPts val="1395"/>
              </a:spcBef>
            </a:pPr>
            <a:r>
              <a:rPr sz="2000" spc="-20" dirty="0">
                <a:solidFill>
                  <a:srgbClr val="404040"/>
                </a:solidFill>
                <a:latin typeface="Carlito"/>
                <a:cs typeface="Carlito"/>
              </a:rPr>
              <a:t>There </a:t>
            </a:r>
            <a:r>
              <a:rPr sz="2000" spc="-15" dirty="0">
                <a:solidFill>
                  <a:srgbClr val="404040"/>
                </a:solidFill>
                <a:latin typeface="Carlito"/>
                <a:cs typeface="Carlito"/>
              </a:rPr>
              <a:t>are two </a:t>
            </a:r>
            <a:r>
              <a:rPr sz="2000" dirty="0">
                <a:solidFill>
                  <a:srgbClr val="404040"/>
                </a:solidFill>
                <a:latin typeface="Carlito"/>
                <a:cs typeface="Carlito"/>
              </a:rPr>
              <a:t>types </a:t>
            </a:r>
            <a:r>
              <a:rPr sz="2000" spc="-5" dirty="0">
                <a:solidFill>
                  <a:srgbClr val="404040"/>
                </a:solidFill>
                <a:latin typeface="Carlito"/>
                <a:cs typeface="Carlito"/>
              </a:rPr>
              <a:t>of successful</a:t>
            </a:r>
            <a:r>
              <a:rPr sz="2000" spc="-95" dirty="0">
                <a:solidFill>
                  <a:srgbClr val="404040"/>
                </a:solidFill>
                <a:latin typeface="Carlito"/>
                <a:cs typeface="Carlito"/>
              </a:rPr>
              <a:t> </a:t>
            </a:r>
            <a:r>
              <a:rPr sz="2000" dirty="0">
                <a:solidFill>
                  <a:srgbClr val="404040"/>
                </a:solidFill>
                <a:latin typeface="Carlito"/>
                <a:cs typeface="Carlito"/>
              </a:rPr>
              <a:t>landing  </a:t>
            </a:r>
            <a:r>
              <a:rPr sz="2000" spc="-20" dirty="0">
                <a:solidFill>
                  <a:srgbClr val="404040"/>
                </a:solidFill>
                <a:latin typeface="Carlito"/>
                <a:cs typeface="Carlito"/>
              </a:rPr>
              <a:t>outcomes: drone </a:t>
            </a:r>
            <a:r>
              <a:rPr sz="2000" spc="-5" dirty="0">
                <a:solidFill>
                  <a:srgbClr val="404040"/>
                </a:solidFill>
                <a:latin typeface="Carlito"/>
                <a:cs typeface="Carlito"/>
              </a:rPr>
              <a:t>ship </a:t>
            </a:r>
            <a:r>
              <a:rPr sz="2000" dirty="0">
                <a:solidFill>
                  <a:srgbClr val="404040"/>
                </a:solidFill>
                <a:latin typeface="Carlito"/>
                <a:cs typeface="Carlito"/>
              </a:rPr>
              <a:t>and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landings.</a:t>
            </a:r>
            <a:endParaRPr sz="2000">
              <a:latin typeface="Carlito"/>
              <a:cs typeface="Carlito"/>
            </a:endParaRPr>
          </a:p>
          <a:p>
            <a:pPr marL="12700" marR="561975">
              <a:lnSpc>
                <a:spcPts val="2300"/>
              </a:lnSpc>
              <a:spcBef>
                <a:spcPts val="1160"/>
              </a:spcBef>
            </a:pPr>
            <a:r>
              <a:rPr sz="2000" spc="-20" dirty="0">
                <a:solidFill>
                  <a:srgbClr val="404040"/>
                </a:solidFill>
                <a:latin typeface="Carlito"/>
                <a:cs typeface="Carlito"/>
              </a:rPr>
              <a:t>There were </a:t>
            </a:r>
            <a:r>
              <a:rPr sz="2000" dirty="0">
                <a:solidFill>
                  <a:srgbClr val="404040"/>
                </a:solidFill>
                <a:latin typeface="Carlito"/>
                <a:cs typeface="Carlito"/>
              </a:rPr>
              <a:t>8 </a:t>
            </a: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135" dirty="0">
                <a:solidFill>
                  <a:srgbClr val="404040"/>
                </a:solidFill>
                <a:latin typeface="Carlito"/>
                <a:cs typeface="Carlito"/>
              </a:rPr>
              <a:t> </a:t>
            </a:r>
            <a:r>
              <a:rPr sz="2000" spc="-25" dirty="0">
                <a:solidFill>
                  <a:srgbClr val="404040"/>
                </a:solidFill>
                <a:latin typeface="Carlito"/>
                <a:cs typeface="Carlito"/>
              </a:rPr>
              <a:t>total  </a:t>
            </a:r>
            <a:r>
              <a:rPr sz="2000" spc="-5" dirty="0">
                <a:solidFill>
                  <a:srgbClr val="404040"/>
                </a:solidFill>
                <a:latin typeface="Carlito"/>
                <a:cs typeface="Carlito"/>
              </a:rPr>
              <a:t>during </a:t>
            </a:r>
            <a:r>
              <a:rPr sz="2000" dirty="0">
                <a:solidFill>
                  <a:srgbClr val="404040"/>
                </a:solidFill>
                <a:latin typeface="Carlito"/>
                <a:cs typeface="Carlito"/>
              </a:rPr>
              <a:t>this </a:t>
            </a:r>
            <a:r>
              <a:rPr sz="2000" spc="-5" dirty="0">
                <a:solidFill>
                  <a:srgbClr val="404040"/>
                </a:solidFill>
                <a:latin typeface="Carlito"/>
                <a:cs typeface="Carlito"/>
              </a:rPr>
              <a:t>time</a:t>
            </a:r>
            <a:r>
              <a:rPr sz="2000" spc="-85" dirty="0">
                <a:solidFill>
                  <a:srgbClr val="404040"/>
                </a:solidFill>
                <a:latin typeface="Carlito"/>
                <a:cs typeface="Carlito"/>
              </a:rPr>
              <a:t> </a:t>
            </a:r>
            <a:r>
              <a:rPr sz="2000" spc="-5" dirty="0">
                <a:solidFill>
                  <a:srgbClr val="404040"/>
                </a:solidFill>
                <a:latin typeface="Carlito"/>
                <a:cs typeface="Carlito"/>
              </a:rPr>
              <a:t>period</a:t>
            </a:r>
            <a:endParaRPr sz="2000">
              <a:latin typeface="Carlito"/>
              <a:cs typeface="Carlito"/>
            </a:endParaRPr>
          </a:p>
        </p:txBody>
      </p:sp>
      <p:sp>
        <p:nvSpPr>
          <p:cNvPr id="5" name="object 5"/>
          <p:cNvSpPr/>
          <p:nvPr/>
        </p:nvSpPr>
        <p:spPr>
          <a:xfrm>
            <a:off x="478536" y="2307335"/>
            <a:ext cx="6257544" cy="239877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6019" y="1908429"/>
            <a:ext cx="8347075" cy="2286635"/>
          </a:xfrm>
          <a:prstGeom prst="rect">
            <a:avLst/>
          </a:prstGeom>
        </p:spPr>
        <p:txBody>
          <a:bodyPr vert="horz" wrap="square" lIns="0" tIns="195580" rIns="0" bIns="0" rtlCol="0">
            <a:spAutoFit/>
          </a:bodyPr>
          <a:lstStyle/>
          <a:p>
            <a:pPr marL="12700" marR="5080">
              <a:lnSpc>
                <a:spcPts val="8200"/>
              </a:lnSpc>
              <a:spcBef>
                <a:spcPts val="1540"/>
              </a:spcBef>
            </a:pPr>
            <a:r>
              <a:rPr sz="8000" spc="-300" dirty="0">
                <a:solidFill>
                  <a:srgbClr val="242424"/>
                </a:solidFill>
              </a:rPr>
              <a:t>Interactive </a:t>
            </a:r>
            <a:r>
              <a:rPr sz="8000" spc="-320" dirty="0">
                <a:solidFill>
                  <a:srgbClr val="242424"/>
                </a:solidFill>
              </a:rPr>
              <a:t>Map</a:t>
            </a:r>
            <a:r>
              <a:rPr sz="8000" spc="-1010" dirty="0">
                <a:solidFill>
                  <a:srgbClr val="242424"/>
                </a:solidFill>
              </a:rPr>
              <a:t> </a:t>
            </a:r>
            <a:r>
              <a:rPr sz="8000" spc="-50" dirty="0">
                <a:solidFill>
                  <a:srgbClr val="242424"/>
                </a:solidFill>
              </a:rPr>
              <a:t>with  </a:t>
            </a:r>
            <a:r>
              <a:rPr sz="8000" spc="-405" dirty="0">
                <a:solidFill>
                  <a:srgbClr val="242424"/>
                </a:solidFill>
              </a:rPr>
              <a:t>Folium</a:t>
            </a:r>
            <a:endParaRPr sz="8000"/>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32</a:t>
            </a:fld>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26618" rIns="0" bIns="0" rtlCol="0">
            <a:spAutoFit/>
          </a:bodyPr>
          <a:lstStyle/>
          <a:p>
            <a:pPr marL="168910">
              <a:lnSpc>
                <a:spcPct val="100000"/>
              </a:lnSpc>
              <a:spcBef>
                <a:spcPts val="100"/>
              </a:spcBef>
              <a:tabLst>
                <a:tab pos="10140315" algn="l"/>
              </a:tabLst>
            </a:pPr>
            <a:r>
              <a:rPr u="heavy" spc="-370" dirty="0">
                <a:uFill>
                  <a:solidFill>
                    <a:srgbClr val="7D7D7D"/>
                  </a:solidFill>
                </a:uFill>
              </a:rPr>
              <a:t>Launch </a:t>
            </a:r>
            <a:r>
              <a:rPr u="heavy" spc="-325" dirty="0">
                <a:uFill>
                  <a:solidFill>
                    <a:srgbClr val="7D7D7D"/>
                  </a:solidFill>
                </a:uFill>
              </a:rPr>
              <a:t>Site</a:t>
            </a:r>
            <a:r>
              <a:rPr u="heavy" spc="-450" dirty="0">
                <a:uFill>
                  <a:solidFill>
                    <a:srgbClr val="7D7D7D"/>
                  </a:solidFill>
                </a:uFill>
              </a:rPr>
              <a:t> </a:t>
            </a:r>
            <a:r>
              <a:rPr u="heavy" spc="-305" dirty="0">
                <a:uFill>
                  <a:solidFill>
                    <a:srgbClr val="7D7D7D"/>
                  </a:solidFill>
                </a:uFill>
              </a:rPr>
              <a:t>Locations	</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33</a:t>
            </a:fld>
            <a:endParaRPr dirty="0"/>
          </a:p>
        </p:txBody>
      </p:sp>
      <p:sp>
        <p:nvSpPr>
          <p:cNvPr id="3" name="object 3"/>
          <p:cNvSpPr txBox="1"/>
          <p:nvPr/>
        </p:nvSpPr>
        <p:spPr>
          <a:xfrm>
            <a:off x="820013" y="5535879"/>
            <a:ext cx="9882505" cy="622300"/>
          </a:xfrm>
          <a:prstGeom prst="rect">
            <a:avLst/>
          </a:prstGeom>
        </p:spPr>
        <p:txBody>
          <a:bodyPr vert="horz" wrap="square" lIns="0" tIns="34290" rIns="0" bIns="0" rtlCol="0">
            <a:spAutoFit/>
          </a:bodyPr>
          <a:lstStyle/>
          <a:p>
            <a:pPr marL="12700" marR="5080">
              <a:lnSpc>
                <a:spcPts val="2290"/>
              </a:lnSpc>
              <a:spcBef>
                <a:spcPts val="270"/>
              </a:spcBef>
            </a:pPr>
            <a:r>
              <a:rPr sz="2000" spc="-5" dirty="0">
                <a:solidFill>
                  <a:srgbClr val="404040"/>
                </a:solidFill>
                <a:latin typeface="Carlito"/>
                <a:cs typeface="Carlito"/>
              </a:rPr>
              <a:t>The left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25" dirty="0">
                <a:solidFill>
                  <a:srgbClr val="404040"/>
                </a:solidFill>
                <a:latin typeface="Carlito"/>
                <a:cs typeface="Carlito"/>
              </a:rPr>
              <a:t>relative </a:t>
            </a:r>
            <a:r>
              <a:rPr sz="2000" spc="-5" dirty="0">
                <a:solidFill>
                  <a:srgbClr val="404040"/>
                </a:solidFill>
                <a:latin typeface="Carlito"/>
                <a:cs typeface="Carlito"/>
              </a:rPr>
              <a:t>US </a:t>
            </a:r>
            <a:r>
              <a:rPr sz="2000" dirty="0">
                <a:solidFill>
                  <a:srgbClr val="404040"/>
                </a:solidFill>
                <a:latin typeface="Carlito"/>
                <a:cs typeface="Carlito"/>
              </a:rPr>
              <a:t>map. </a:t>
            </a:r>
            <a:r>
              <a:rPr sz="2000" spc="-5" dirty="0">
                <a:solidFill>
                  <a:srgbClr val="404040"/>
                </a:solidFill>
                <a:latin typeface="Carlito"/>
                <a:cs typeface="Carlito"/>
              </a:rPr>
              <a:t>The right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the </a:t>
            </a:r>
            <a:r>
              <a:rPr sz="2000" spc="-20" dirty="0">
                <a:solidFill>
                  <a:srgbClr val="404040"/>
                </a:solidFill>
                <a:latin typeface="Carlito"/>
                <a:cs typeface="Carlito"/>
              </a:rPr>
              <a:t>two </a:t>
            </a:r>
            <a:r>
              <a:rPr sz="2000" spc="-5" dirty="0">
                <a:solidFill>
                  <a:srgbClr val="404040"/>
                </a:solidFill>
                <a:latin typeface="Carlito"/>
                <a:cs typeface="Carlito"/>
              </a:rPr>
              <a:t>Florida </a:t>
            </a:r>
            <a:r>
              <a:rPr sz="2000" dirty="0">
                <a:solidFill>
                  <a:srgbClr val="404040"/>
                </a:solidFill>
                <a:latin typeface="Carlito"/>
                <a:cs typeface="Carlito"/>
              </a:rPr>
              <a:t>launch  </a:t>
            </a:r>
            <a:r>
              <a:rPr sz="2000" spc="-20" dirty="0">
                <a:solidFill>
                  <a:srgbClr val="404040"/>
                </a:solidFill>
                <a:latin typeface="Carlito"/>
                <a:cs typeface="Carlito"/>
              </a:rPr>
              <a:t>sites </a:t>
            </a:r>
            <a:r>
              <a:rPr sz="2000" spc="-5" dirty="0">
                <a:solidFill>
                  <a:srgbClr val="404040"/>
                </a:solidFill>
                <a:latin typeface="Carlito"/>
                <a:cs typeface="Carlito"/>
              </a:rPr>
              <a:t>since they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dirty="0">
                <a:solidFill>
                  <a:srgbClr val="404040"/>
                </a:solidFill>
                <a:latin typeface="Carlito"/>
                <a:cs typeface="Carlito"/>
              </a:rPr>
              <a:t>close </a:t>
            </a:r>
            <a:r>
              <a:rPr sz="2000" spc="-20" dirty="0">
                <a:solidFill>
                  <a:srgbClr val="404040"/>
                </a:solidFill>
                <a:latin typeface="Carlito"/>
                <a:cs typeface="Carlito"/>
              </a:rPr>
              <a:t>to </a:t>
            </a:r>
            <a:r>
              <a:rPr sz="2000" dirty="0">
                <a:solidFill>
                  <a:srgbClr val="404040"/>
                </a:solidFill>
                <a:latin typeface="Carlito"/>
                <a:cs typeface="Carlito"/>
              </a:rPr>
              <a:t>each </a:t>
            </a:r>
            <a:r>
              <a:rPr sz="2000" spc="-65" dirty="0">
                <a:solidFill>
                  <a:srgbClr val="404040"/>
                </a:solidFill>
                <a:latin typeface="Carlito"/>
                <a:cs typeface="Carlito"/>
              </a:rPr>
              <a:t>other. </a:t>
            </a:r>
            <a:r>
              <a:rPr sz="2000" dirty="0">
                <a:solidFill>
                  <a:srgbClr val="404040"/>
                </a:solidFill>
                <a:latin typeface="Carlito"/>
                <a:cs typeface="Carlito"/>
              </a:rPr>
              <a:t>All launch </a:t>
            </a:r>
            <a:r>
              <a:rPr sz="2000" spc="-20" dirty="0">
                <a:solidFill>
                  <a:srgbClr val="404040"/>
                </a:solidFill>
                <a:latin typeface="Carlito"/>
                <a:cs typeface="Carlito"/>
              </a:rPr>
              <a:t>sites are </a:t>
            </a:r>
            <a:r>
              <a:rPr sz="2000" spc="-5" dirty="0">
                <a:solidFill>
                  <a:srgbClr val="404040"/>
                </a:solidFill>
                <a:latin typeface="Carlito"/>
                <a:cs typeface="Carlito"/>
              </a:rPr>
              <a:t>near </a:t>
            </a:r>
            <a:r>
              <a:rPr sz="2000" dirty="0">
                <a:solidFill>
                  <a:srgbClr val="404040"/>
                </a:solidFill>
                <a:latin typeface="Carlito"/>
                <a:cs typeface="Carlito"/>
              </a:rPr>
              <a:t>the</a:t>
            </a:r>
            <a:r>
              <a:rPr sz="2000" spc="125" dirty="0">
                <a:solidFill>
                  <a:srgbClr val="404040"/>
                </a:solidFill>
                <a:latin typeface="Carlito"/>
                <a:cs typeface="Carlito"/>
              </a:rPr>
              <a:t> </a:t>
            </a:r>
            <a:r>
              <a:rPr sz="2000" spc="-5" dirty="0">
                <a:solidFill>
                  <a:srgbClr val="404040"/>
                </a:solidFill>
                <a:latin typeface="Carlito"/>
                <a:cs typeface="Carlito"/>
              </a:rPr>
              <a:t>ocean.</a:t>
            </a:r>
            <a:endParaRPr sz="2000">
              <a:latin typeface="Carlito"/>
              <a:cs typeface="Carlito"/>
            </a:endParaRPr>
          </a:p>
        </p:txBody>
      </p:sp>
      <p:sp>
        <p:nvSpPr>
          <p:cNvPr id="4" name="object 4"/>
          <p:cNvSpPr/>
          <p:nvPr/>
        </p:nvSpPr>
        <p:spPr>
          <a:xfrm>
            <a:off x="854963" y="1796795"/>
            <a:ext cx="10279380" cy="361492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26618" rIns="0" bIns="0" rtlCol="0">
            <a:spAutoFit/>
          </a:bodyPr>
          <a:lstStyle/>
          <a:p>
            <a:pPr marL="168910">
              <a:lnSpc>
                <a:spcPct val="100000"/>
              </a:lnSpc>
              <a:spcBef>
                <a:spcPts val="100"/>
              </a:spcBef>
              <a:tabLst>
                <a:tab pos="10140315" algn="l"/>
              </a:tabLst>
            </a:pPr>
            <a:r>
              <a:rPr u="heavy" spc="-320" dirty="0">
                <a:uFill>
                  <a:solidFill>
                    <a:srgbClr val="7D7D7D"/>
                  </a:solidFill>
                </a:uFill>
              </a:rPr>
              <a:t>Color-Coded </a:t>
            </a:r>
            <a:r>
              <a:rPr u="heavy" spc="-370" dirty="0">
                <a:uFill>
                  <a:solidFill>
                    <a:srgbClr val="7D7D7D"/>
                  </a:solidFill>
                </a:uFill>
              </a:rPr>
              <a:t>Launch</a:t>
            </a:r>
            <a:r>
              <a:rPr u="heavy" spc="-530" dirty="0">
                <a:uFill>
                  <a:solidFill>
                    <a:srgbClr val="7D7D7D"/>
                  </a:solidFill>
                </a:uFill>
              </a:rPr>
              <a:t> </a:t>
            </a:r>
            <a:r>
              <a:rPr u="heavy" spc="-270" dirty="0">
                <a:uFill>
                  <a:solidFill>
                    <a:srgbClr val="7D7D7D"/>
                  </a:solidFill>
                </a:uFill>
              </a:rPr>
              <a:t>Markers	</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34</a:t>
            </a:fld>
            <a:endParaRPr dirty="0"/>
          </a:p>
        </p:txBody>
      </p:sp>
      <p:sp>
        <p:nvSpPr>
          <p:cNvPr id="3" name="object 3"/>
          <p:cNvSpPr txBox="1"/>
          <p:nvPr/>
        </p:nvSpPr>
        <p:spPr>
          <a:xfrm>
            <a:off x="1232712" y="5356656"/>
            <a:ext cx="10076180" cy="611505"/>
          </a:xfrm>
          <a:prstGeom prst="rect">
            <a:avLst/>
          </a:prstGeom>
        </p:spPr>
        <p:txBody>
          <a:bodyPr vert="horz" wrap="square" lIns="0" tIns="12700" rIns="0" bIns="0" rtlCol="0">
            <a:spAutoFit/>
          </a:bodyPr>
          <a:lstStyle/>
          <a:p>
            <a:pPr marL="12700">
              <a:lnSpc>
                <a:spcPts val="2305"/>
              </a:lnSpc>
              <a:spcBef>
                <a:spcPts val="100"/>
              </a:spcBef>
            </a:pPr>
            <a:r>
              <a:rPr sz="2000" spc="-25" dirty="0">
                <a:solidFill>
                  <a:srgbClr val="404040"/>
                </a:solidFill>
                <a:latin typeface="Carlito"/>
                <a:cs typeface="Carlito"/>
              </a:rPr>
              <a:t>Clusters </a:t>
            </a:r>
            <a:r>
              <a:rPr sz="2000" spc="-5" dirty="0">
                <a:solidFill>
                  <a:srgbClr val="404040"/>
                </a:solidFill>
                <a:latin typeface="Carlito"/>
                <a:cs typeface="Carlito"/>
              </a:rPr>
              <a:t>on </a:t>
            </a:r>
            <a:r>
              <a:rPr sz="2000" spc="-15" dirty="0">
                <a:solidFill>
                  <a:srgbClr val="404040"/>
                </a:solidFill>
                <a:latin typeface="Carlito"/>
                <a:cs typeface="Carlito"/>
              </a:rPr>
              <a:t>Folium </a:t>
            </a:r>
            <a:r>
              <a:rPr sz="2000" dirty="0">
                <a:solidFill>
                  <a:srgbClr val="404040"/>
                </a:solidFill>
                <a:latin typeface="Carlito"/>
                <a:cs typeface="Carlito"/>
              </a:rPr>
              <a:t>map </a:t>
            </a:r>
            <a:r>
              <a:rPr sz="2000" spc="-5" dirty="0">
                <a:solidFill>
                  <a:srgbClr val="404040"/>
                </a:solidFill>
                <a:latin typeface="Carlito"/>
                <a:cs typeface="Carlito"/>
              </a:rPr>
              <a:t>can </a:t>
            </a:r>
            <a:r>
              <a:rPr sz="2000" dirty="0">
                <a:solidFill>
                  <a:srgbClr val="404040"/>
                </a:solidFill>
                <a:latin typeface="Carlito"/>
                <a:cs typeface="Carlito"/>
              </a:rPr>
              <a:t>be </a:t>
            </a:r>
            <a:r>
              <a:rPr sz="2000" spc="-20" dirty="0">
                <a:solidFill>
                  <a:srgbClr val="404040"/>
                </a:solidFill>
                <a:latin typeface="Carlito"/>
                <a:cs typeface="Carlito"/>
              </a:rPr>
              <a:t>clicked </a:t>
            </a:r>
            <a:r>
              <a:rPr sz="2000" spc="-5" dirty="0">
                <a:solidFill>
                  <a:srgbClr val="404040"/>
                </a:solidFill>
                <a:latin typeface="Carlito"/>
                <a:cs typeface="Carlito"/>
              </a:rPr>
              <a:t>on </a:t>
            </a:r>
            <a:r>
              <a:rPr sz="2000" spc="-20" dirty="0">
                <a:solidFill>
                  <a:srgbClr val="404040"/>
                </a:solidFill>
                <a:latin typeface="Carlito"/>
                <a:cs typeface="Carlito"/>
              </a:rPr>
              <a:t>to display </a:t>
            </a:r>
            <a:r>
              <a:rPr sz="2000" dirty="0">
                <a:solidFill>
                  <a:srgbClr val="404040"/>
                </a:solidFill>
                <a:latin typeface="Carlito"/>
                <a:cs typeface="Carlito"/>
              </a:rPr>
              <a:t>each </a:t>
            </a:r>
            <a:r>
              <a:rPr sz="2000" spc="-5" dirty="0">
                <a:solidFill>
                  <a:srgbClr val="404040"/>
                </a:solidFill>
                <a:latin typeface="Carlito"/>
                <a:cs typeface="Carlito"/>
              </a:rPr>
              <a:t>successful </a:t>
            </a:r>
            <a:r>
              <a:rPr sz="2000" dirty="0">
                <a:solidFill>
                  <a:srgbClr val="404040"/>
                </a:solidFill>
                <a:latin typeface="Carlito"/>
                <a:cs typeface="Carlito"/>
              </a:rPr>
              <a:t>landing </a:t>
            </a:r>
            <a:r>
              <a:rPr sz="2000" spc="-5" dirty="0">
                <a:solidFill>
                  <a:srgbClr val="404040"/>
                </a:solidFill>
                <a:latin typeface="Carlito"/>
                <a:cs typeface="Carlito"/>
              </a:rPr>
              <a:t>(green icon) </a:t>
            </a:r>
            <a:r>
              <a:rPr sz="2000" dirty="0">
                <a:solidFill>
                  <a:srgbClr val="404040"/>
                </a:solidFill>
                <a:latin typeface="Carlito"/>
                <a:cs typeface="Carlito"/>
              </a:rPr>
              <a:t>and</a:t>
            </a:r>
            <a:r>
              <a:rPr sz="2000" spc="5" dirty="0">
                <a:solidFill>
                  <a:srgbClr val="404040"/>
                </a:solidFill>
                <a:latin typeface="Carlito"/>
                <a:cs typeface="Carlito"/>
              </a:rPr>
              <a:t> </a:t>
            </a:r>
            <a:r>
              <a:rPr sz="2000" spc="-20" dirty="0">
                <a:solidFill>
                  <a:srgbClr val="404040"/>
                </a:solidFill>
                <a:latin typeface="Carlito"/>
                <a:cs typeface="Carlito"/>
              </a:rPr>
              <a:t>failed</a:t>
            </a:r>
            <a:endParaRPr sz="2000">
              <a:latin typeface="Carlito"/>
              <a:cs typeface="Carlito"/>
            </a:endParaRPr>
          </a:p>
          <a:p>
            <a:pPr marL="12700">
              <a:lnSpc>
                <a:spcPts val="2305"/>
              </a:lnSpc>
            </a:pPr>
            <a:r>
              <a:rPr sz="2000" spc="-5" dirty="0">
                <a:solidFill>
                  <a:srgbClr val="404040"/>
                </a:solidFill>
                <a:latin typeface="Carlito"/>
                <a:cs typeface="Carlito"/>
              </a:rPr>
              <a:t>landing </a:t>
            </a:r>
            <a:r>
              <a:rPr sz="2000" spc="-15" dirty="0">
                <a:solidFill>
                  <a:srgbClr val="404040"/>
                </a:solidFill>
                <a:latin typeface="Carlito"/>
                <a:cs typeface="Carlito"/>
              </a:rPr>
              <a:t>(red </a:t>
            </a:r>
            <a:r>
              <a:rPr sz="2000" spc="-5" dirty="0">
                <a:solidFill>
                  <a:srgbClr val="404040"/>
                </a:solidFill>
                <a:latin typeface="Carlito"/>
                <a:cs typeface="Carlito"/>
              </a:rPr>
              <a:t>icon). </a:t>
            </a:r>
            <a:r>
              <a:rPr sz="2000" dirty="0">
                <a:solidFill>
                  <a:srgbClr val="404040"/>
                </a:solidFill>
                <a:latin typeface="Carlito"/>
                <a:cs typeface="Carlito"/>
              </a:rPr>
              <a:t>In this </a:t>
            </a:r>
            <a:r>
              <a:rPr sz="2000" spc="-25" dirty="0">
                <a:solidFill>
                  <a:srgbClr val="404040"/>
                </a:solidFill>
                <a:latin typeface="Carlito"/>
                <a:cs typeface="Carlito"/>
              </a:rPr>
              <a:t>example </a:t>
            </a:r>
            <a:r>
              <a:rPr sz="2000" spc="-40" dirty="0">
                <a:solidFill>
                  <a:srgbClr val="404040"/>
                </a:solidFill>
                <a:latin typeface="Carlito"/>
                <a:cs typeface="Carlito"/>
              </a:rPr>
              <a:t>VAFB </a:t>
            </a:r>
            <a:r>
              <a:rPr sz="2000" spc="-5" dirty="0">
                <a:solidFill>
                  <a:srgbClr val="404040"/>
                </a:solidFill>
                <a:latin typeface="Carlito"/>
                <a:cs typeface="Carlito"/>
              </a:rPr>
              <a:t>SLC-4E </a:t>
            </a:r>
            <a:r>
              <a:rPr sz="2000" spc="-20" dirty="0">
                <a:solidFill>
                  <a:srgbClr val="404040"/>
                </a:solidFill>
                <a:latin typeface="Carlito"/>
                <a:cs typeface="Carlito"/>
              </a:rPr>
              <a:t>shows </a:t>
            </a:r>
            <a:r>
              <a:rPr sz="2000" dirty="0">
                <a:solidFill>
                  <a:srgbClr val="404040"/>
                </a:solidFill>
                <a:latin typeface="Carlito"/>
                <a:cs typeface="Carlito"/>
              </a:rPr>
              <a:t>4 </a:t>
            </a:r>
            <a:r>
              <a:rPr sz="2000" spc="-5" dirty="0">
                <a:solidFill>
                  <a:srgbClr val="404040"/>
                </a:solidFill>
                <a:latin typeface="Carlito"/>
                <a:cs typeface="Carlito"/>
              </a:rPr>
              <a:t>successful landings </a:t>
            </a:r>
            <a:r>
              <a:rPr sz="2000" dirty="0">
                <a:solidFill>
                  <a:srgbClr val="404040"/>
                </a:solidFill>
                <a:latin typeface="Carlito"/>
                <a:cs typeface="Carlito"/>
              </a:rPr>
              <a:t>and 6 </a:t>
            </a:r>
            <a:r>
              <a:rPr sz="2000" spc="-20" dirty="0">
                <a:solidFill>
                  <a:srgbClr val="404040"/>
                </a:solidFill>
                <a:latin typeface="Carlito"/>
                <a:cs typeface="Carlito"/>
              </a:rPr>
              <a:t>failed</a:t>
            </a:r>
            <a:r>
              <a:rPr sz="2000" spc="-65" dirty="0">
                <a:solidFill>
                  <a:srgbClr val="404040"/>
                </a:solidFill>
                <a:latin typeface="Carlito"/>
                <a:cs typeface="Carlito"/>
              </a:rPr>
              <a:t> </a:t>
            </a:r>
            <a:r>
              <a:rPr sz="2000" spc="-5" dirty="0">
                <a:solidFill>
                  <a:srgbClr val="404040"/>
                </a:solidFill>
                <a:latin typeface="Carlito"/>
                <a:cs typeface="Carlito"/>
              </a:rPr>
              <a:t>landings.</a:t>
            </a:r>
            <a:endParaRPr sz="2000">
              <a:latin typeface="Carlito"/>
              <a:cs typeface="Carlito"/>
            </a:endParaRPr>
          </a:p>
        </p:txBody>
      </p:sp>
      <p:sp>
        <p:nvSpPr>
          <p:cNvPr id="4" name="object 4"/>
          <p:cNvSpPr/>
          <p:nvPr/>
        </p:nvSpPr>
        <p:spPr>
          <a:xfrm>
            <a:off x="2889504" y="1801367"/>
            <a:ext cx="5620512" cy="351129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26618" rIns="0" bIns="0" rtlCol="0">
            <a:spAutoFit/>
          </a:bodyPr>
          <a:lstStyle/>
          <a:p>
            <a:pPr marL="168910">
              <a:lnSpc>
                <a:spcPct val="100000"/>
              </a:lnSpc>
              <a:spcBef>
                <a:spcPts val="100"/>
              </a:spcBef>
              <a:tabLst>
                <a:tab pos="10140315" algn="l"/>
              </a:tabLst>
            </a:pPr>
            <a:r>
              <a:rPr u="heavy" spc="-505" dirty="0">
                <a:uFill>
                  <a:solidFill>
                    <a:srgbClr val="7D7D7D"/>
                  </a:solidFill>
                </a:uFill>
              </a:rPr>
              <a:t>Key </a:t>
            </a:r>
            <a:r>
              <a:rPr u="heavy" spc="-270" dirty="0">
                <a:uFill>
                  <a:solidFill>
                    <a:srgbClr val="7D7D7D"/>
                  </a:solidFill>
                </a:uFill>
              </a:rPr>
              <a:t>Location</a:t>
            </a:r>
            <a:r>
              <a:rPr u="heavy" spc="-445" dirty="0">
                <a:uFill>
                  <a:solidFill>
                    <a:srgbClr val="7D7D7D"/>
                  </a:solidFill>
                </a:uFill>
              </a:rPr>
              <a:t> </a:t>
            </a:r>
            <a:r>
              <a:rPr u="heavy" spc="-260" dirty="0">
                <a:uFill>
                  <a:solidFill>
                    <a:srgbClr val="7D7D7D"/>
                  </a:solidFill>
                </a:uFill>
              </a:rPr>
              <a:t>Proximities	</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35</a:t>
            </a:fld>
            <a:endParaRPr dirty="0"/>
          </a:p>
        </p:txBody>
      </p:sp>
      <p:sp>
        <p:nvSpPr>
          <p:cNvPr id="3" name="object 3"/>
          <p:cNvSpPr txBox="1"/>
          <p:nvPr/>
        </p:nvSpPr>
        <p:spPr>
          <a:xfrm>
            <a:off x="1084275" y="5141214"/>
            <a:ext cx="9933940" cy="1062355"/>
          </a:xfrm>
          <a:prstGeom prst="rect">
            <a:avLst/>
          </a:prstGeom>
        </p:spPr>
        <p:txBody>
          <a:bodyPr vert="horz" wrap="square" lIns="0" tIns="74295" rIns="0" bIns="0" rtlCol="0">
            <a:spAutoFit/>
          </a:bodyPr>
          <a:lstStyle/>
          <a:p>
            <a:pPr marL="12700" marR="5080" algn="just">
              <a:lnSpc>
                <a:spcPct val="80000"/>
              </a:lnSpc>
              <a:spcBef>
                <a:spcPts val="585"/>
              </a:spcBef>
            </a:pPr>
            <a:r>
              <a:rPr sz="2000" spc="-5" dirty="0">
                <a:solidFill>
                  <a:srgbClr val="404040"/>
                </a:solidFill>
                <a:latin typeface="Carlito"/>
                <a:cs typeface="Carlito"/>
              </a:rPr>
              <a:t>Using </a:t>
            </a:r>
            <a:r>
              <a:rPr sz="2000" spc="-10" dirty="0">
                <a:solidFill>
                  <a:srgbClr val="404040"/>
                </a:solidFill>
                <a:latin typeface="Carlito"/>
                <a:cs typeface="Carlito"/>
              </a:rPr>
              <a:t>KSC </a:t>
            </a:r>
            <a:r>
              <a:rPr sz="2000" spc="-15" dirty="0">
                <a:solidFill>
                  <a:srgbClr val="404040"/>
                </a:solidFill>
                <a:latin typeface="Carlito"/>
                <a:cs typeface="Carlito"/>
              </a:rPr>
              <a:t>LC-39A </a:t>
            </a:r>
            <a:r>
              <a:rPr sz="2000" dirty="0">
                <a:solidFill>
                  <a:srgbClr val="404040"/>
                </a:solidFill>
                <a:latin typeface="Carlito"/>
                <a:cs typeface="Carlito"/>
              </a:rPr>
              <a:t>as an </a:t>
            </a:r>
            <a:r>
              <a:rPr sz="2000" spc="-25" dirty="0">
                <a:solidFill>
                  <a:srgbClr val="404040"/>
                </a:solidFill>
                <a:latin typeface="Carlito"/>
                <a:cs typeface="Carlito"/>
              </a:rPr>
              <a:t>example, </a:t>
            </a:r>
            <a:r>
              <a:rPr sz="2000" dirty="0">
                <a:solidFill>
                  <a:srgbClr val="404040"/>
                </a:solidFill>
                <a:latin typeface="Carlito"/>
                <a:cs typeface="Carlito"/>
              </a:rPr>
              <a:t>launch </a:t>
            </a:r>
            <a:r>
              <a:rPr sz="2000" spc="-15" dirty="0">
                <a:solidFill>
                  <a:srgbClr val="404040"/>
                </a:solidFill>
                <a:latin typeface="Carlito"/>
                <a:cs typeface="Carlito"/>
              </a:rPr>
              <a:t>sites are </a:t>
            </a:r>
            <a:r>
              <a:rPr sz="2000" spc="-10" dirty="0">
                <a:solidFill>
                  <a:srgbClr val="404040"/>
                </a:solidFill>
                <a:latin typeface="Carlito"/>
                <a:cs typeface="Carlito"/>
              </a:rPr>
              <a:t>very </a:t>
            </a:r>
            <a:r>
              <a:rPr sz="2000" spc="-5" dirty="0">
                <a:solidFill>
                  <a:srgbClr val="404040"/>
                </a:solidFill>
                <a:latin typeface="Carlito"/>
                <a:cs typeface="Carlito"/>
              </a:rPr>
              <a:t>close </a:t>
            </a:r>
            <a:r>
              <a:rPr sz="2000" spc="-25" dirty="0">
                <a:solidFill>
                  <a:srgbClr val="404040"/>
                </a:solidFill>
                <a:latin typeface="Carlito"/>
                <a:cs typeface="Carlito"/>
              </a:rPr>
              <a:t>to </a:t>
            </a:r>
            <a:r>
              <a:rPr sz="2000" spc="-35" dirty="0">
                <a:solidFill>
                  <a:srgbClr val="404040"/>
                </a:solidFill>
                <a:latin typeface="Carlito"/>
                <a:cs typeface="Carlito"/>
              </a:rPr>
              <a:t>railways </a:t>
            </a:r>
            <a:r>
              <a:rPr sz="2000" spc="-25" dirty="0">
                <a:solidFill>
                  <a:srgbClr val="404040"/>
                </a:solidFill>
                <a:latin typeface="Carlito"/>
                <a:cs typeface="Carlito"/>
              </a:rPr>
              <a:t>for </a:t>
            </a:r>
            <a:r>
              <a:rPr sz="2000" spc="-20" dirty="0">
                <a:solidFill>
                  <a:srgbClr val="404040"/>
                </a:solidFill>
                <a:latin typeface="Carlito"/>
                <a:cs typeface="Carlito"/>
              </a:rPr>
              <a:t>large </a:t>
            </a:r>
            <a:r>
              <a:rPr sz="2000" spc="-5" dirty="0">
                <a:solidFill>
                  <a:srgbClr val="404040"/>
                </a:solidFill>
                <a:latin typeface="Carlito"/>
                <a:cs typeface="Carlito"/>
              </a:rPr>
              <a:t>part and supply  </a:t>
            </a:r>
            <a:r>
              <a:rPr sz="2000" spc="-10" dirty="0">
                <a:solidFill>
                  <a:srgbClr val="404040"/>
                </a:solidFill>
                <a:latin typeface="Carlito"/>
                <a:cs typeface="Carlito"/>
              </a:rPr>
              <a:t>transportation. </a:t>
            </a:r>
            <a:r>
              <a:rPr sz="2000" spc="-5" dirty="0">
                <a:solidFill>
                  <a:srgbClr val="404040"/>
                </a:solidFill>
                <a:latin typeface="Carlito"/>
                <a:cs typeface="Carlito"/>
              </a:rPr>
              <a:t>Launch </a:t>
            </a:r>
            <a:r>
              <a:rPr sz="2000" spc="-15" dirty="0">
                <a:solidFill>
                  <a:srgbClr val="404040"/>
                </a:solidFill>
                <a:latin typeface="Carlito"/>
                <a:cs typeface="Carlito"/>
              </a:rPr>
              <a:t>sites are </a:t>
            </a:r>
            <a:r>
              <a:rPr sz="2000" dirty="0">
                <a:solidFill>
                  <a:srgbClr val="404040"/>
                </a:solidFill>
                <a:latin typeface="Carlito"/>
                <a:cs typeface="Carlito"/>
              </a:rPr>
              <a:t>close </a:t>
            </a:r>
            <a:r>
              <a:rPr sz="2000" spc="-20" dirty="0">
                <a:solidFill>
                  <a:srgbClr val="404040"/>
                </a:solidFill>
                <a:latin typeface="Carlito"/>
                <a:cs typeface="Carlito"/>
              </a:rPr>
              <a:t>to </a:t>
            </a:r>
            <a:r>
              <a:rPr sz="2000" spc="-25" dirty="0">
                <a:solidFill>
                  <a:srgbClr val="404040"/>
                </a:solidFill>
                <a:latin typeface="Carlito"/>
                <a:cs typeface="Carlito"/>
              </a:rPr>
              <a:t>highways </a:t>
            </a:r>
            <a:r>
              <a:rPr sz="2000" spc="-30" dirty="0">
                <a:solidFill>
                  <a:srgbClr val="404040"/>
                </a:solidFill>
                <a:latin typeface="Carlito"/>
                <a:cs typeface="Carlito"/>
              </a:rPr>
              <a:t>for </a:t>
            </a:r>
            <a:r>
              <a:rPr sz="2000" spc="-5" dirty="0">
                <a:solidFill>
                  <a:srgbClr val="404040"/>
                </a:solidFill>
                <a:latin typeface="Carlito"/>
                <a:cs typeface="Carlito"/>
              </a:rPr>
              <a:t>human </a:t>
            </a:r>
            <a:r>
              <a:rPr sz="2000" dirty="0">
                <a:solidFill>
                  <a:srgbClr val="404040"/>
                </a:solidFill>
                <a:latin typeface="Carlito"/>
                <a:cs typeface="Carlito"/>
              </a:rPr>
              <a:t>and </a:t>
            </a:r>
            <a:r>
              <a:rPr sz="2000" spc="-10" dirty="0">
                <a:solidFill>
                  <a:srgbClr val="404040"/>
                </a:solidFill>
                <a:latin typeface="Carlito"/>
                <a:cs typeface="Carlito"/>
              </a:rPr>
              <a:t>supply transport. Launch </a:t>
            </a:r>
            <a:r>
              <a:rPr sz="2000" spc="-15" dirty="0">
                <a:solidFill>
                  <a:srgbClr val="404040"/>
                </a:solidFill>
                <a:latin typeface="Carlito"/>
                <a:cs typeface="Carlito"/>
              </a:rPr>
              <a:t>sites  </a:t>
            </a:r>
            <a:r>
              <a:rPr sz="2000" spc="-20" dirty="0">
                <a:solidFill>
                  <a:srgbClr val="404040"/>
                </a:solidFill>
                <a:latin typeface="Carlito"/>
                <a:cs typeface="Carlito"/>
              </a:rPr>
              <a:t>are </a:t>
            </a:r>
            <a:r>
              <a:rPr sz="2000" spc="-5" dirty="0">
                <a:solidFill>
                  <a:srgbClr val="404040"/>
                </a:solidFill>
                <a:latin typeface="Carlito"/>
                <a:cs typeface="Carlito"/>
              </a:rPr>
              <a:t>also </a:t>
            </a:r>
            <a:r>
              <a:rPr sz="2000" dirty="0">
                <a:solidFill>
                  <a:srgbClr val="404040"/>
                </a:solidFill>
                <a:latin typeface="Carlito"/>
                <a:cs typeface="Carlito"/>
              </a:rPr>
              <a:t>close </a:t>
            </a:r>
            <a:r>
              <a:rPr sz="2000" spc="-15" dirty="0">
                <a:solidFill>
                  <a:srgbClr val="404040"/>
                </a:solidFill>
                <a:latin typeface="Carlito"/>
                <a:cs typeface="Carlito"/>
              </a:rPr>
              <a:t>to </a:t>
            </a:r>
            <a:r>
              <a:rPr sz="2000" spc="-10" dirty="0">
                <a:solidFill>
                  <a:srgbClr val="404040"/>
                </a:solidFill>
                <a:latin typeface="Carlito"/>
                <a:cs typeface="Carlito"/>
              </a:rPr>
              <a:t>coasts </a:t>
            </a:r>
            <a:r>
              <a:rPr sz="2000" spc="-5" dirty="0">
                <a:solidFill>
                  <a:srgbClr val="404040"/>
                </a:solidFill>
                <a:latin typeface="Carlito"/>
                <a:cs typeface="Carlito"/>
              </a:rPr>
              <a:t>and </a:t>
            </a:r>
            <a:r>
              <a:rPr sz="2000" spc="-20" dirty="0">
                <a:solidFill>
                  <a:srgbClr val="404040"/>
                </a:solidFill>
                <a:latin typeface="Carlito"/>
                <a:cs typeface="Carlito"/>
              </a:rPr>
              <a:t>relatively </a:t>
            </a:r>
            <a:r>
              <a:rPr sz="2000" spc="-25" dirty="0">
                <a:solidFill>
                  <a:srgbClr val="404040"/>
                </a:solidFill>
                <a:latin typeface="Carlito"/>
                <a:cs typeface="Carlito"/>
              </a:rPr>
              <a:t>far from </a:t>
            </a:r>
            <a:r>
              <a:rPr sz="2000" spc="-5" dirty="0">
                <a:solidFill>
                  <a:srgbClr val="404040"/>
                </a:solidFill>
                <a:latin typeface="Carlito"/>
                <a:cs typeface="Carlito"/>
              </a:rPr>
              <a:t>cities so </a:t>
            </a:r>
            <a:r>
              <a:rPr sz="2000" spc="-10" dirty="0">
                <a:solidFill>
                  <a:srgbClr val="404040"/>
                </a:solidFill>
                <a:latin typeface="Carlito"/>
                <a:cs typeface="Carlito"/>
              </a:rPr>
              <a:t>that </a:t>
            </a:r>
            <a:r>
              <a:rPr sz="2000" spc="-5" dirty="0">
                <a:solidFill>
                  <a:srgbClr val="404040"/>
                </a:solidFill>
                <a:latin typeface="Carlito"/>
                <a:cs typeface="Carlito"/>
              </a:rPr>
              <a:t>launch </a:t>
            </a:r>
            <a:r>
              <a:rPr sz="2000" spc="-20" dirty="0">
                <a:solidFill>
                  <a:srgbClr val="404040"/>
                </a:solidFill>
                <a:latin typeface="Carlito"/>
                <a:cs typeface="Carlito"/>
              </a:rPr>
              <a:t>failures </a:t>
            </a:r>
            <a:r>
              <a:rPr sz="2000" spc="-5" dirty="0">
                <a:solidFill>
                  <a:srgbClr val="404040"/>
                </a:solidFill>
                <a:latin typeface="Carlito"/>
                <a:cs typeface="Carlito"/>
              </a:rPr>
              <a:t>can land in the sea </a:t>
            </a:r>
            <a:r>
              <a:rPr sz="2000" spc="-40" dirty="0">
                <a:solidFill>
                  <a:srgbClr val="404040"/>
                </a:solidFill>
                <a:latin typeface="Carlito"/>
                <a:cs typeface="Carlito"/>
              </a:rPr>
              <a:t>to  </a:t>
            </a:r>
            <a:r>
              <a:rPr sz="2000" spc="-25" dirty="0">
                <a:solidFill>
                  <a:srgbClr val="404040"/>
                </a:solidFill>
                <a:latin typeface="Carlito"/>
                <a:cs typeface="Carlito"/>
              </a:rPr>
              <a:t>avoid </a:t>
            </a:r>
            <a:r>
              <a:rPr sz="2000" spc="-40" dirty="0">
                <a:solidFill>
                  <a:srgbClr val="404040"/>
                </a:solidFill>
                <a:latin typeface="Carlito"/>
                <a:cs typeface="Carlito"/>
              </a:rPr>
              <a:t>rockets </a:t>
            </a:r>
            <a:r>
              <a:rPr sz="2000" spc="-10" dirty="0">
                <a:solidFill>
                  <a:srgbClr val="404040"/>
                </a:solidFill>
                <a:latin typeface="Carlito"/>
                <a:cs typeface="Carlito"/>
              </a:rPr>
              <a:t>falling </a:t>
            </a:r>
            <a:r>
              <a:rPr sz="2000" spc="-5" dirty="0">
                <a:solidFill>
                  <a:srgbClr val="404040"/>
                </a:solidFill>
                <a:latin typeface="Carlito"/>
                <a:cs typeface="Carlito"/>
              </a:rPr>
              <a:t>on densely </a:t>
            </a:r>
            <a:r>
              <a:rPr sz="2000" spc="-20" dirty="0">
                <a:solidFill>
                  <a:srgbClr val="404040"/>
                </a:solidFill>
                <a:latin typeface="Carlito"/>
                <a:cs typeface="Carlito"/>
              </a:rPr>
              <a:t>populated</a:t>
            </a:r>
            <a:r>
              <a:rPr sz="2000" spc="-30" dirty="0">
                <a:solidFill>
                  <a:srgbClr val="404040"/>
                </a:solidFill>
                <a:latin typeface="Carlito"/>
                <a:cs typeface="Carlito"/>
              </a:rPr>
              <a:t> </a:t>
            </a:r>
            <a:r>
              <a:rPr sz="2000" spc="-5" dirty="0">
                <a:solidFill>
                  <a:srgbClr val="404040"/>
                </a:solidFill>
                <a:latin typeface="Carlito"/>
                <a:cs typeface="Carlito"/>
              </a:rPr>
              <a:t>areas.</a:t>
            </a:r>
            <a:endParaRPr sz="2000">
              <a:latin typeface="Carlito"/>
              <a:cs typeface="Carlito"/>
            </a:endParaRPr>
          </a:p>
        </p:txBody>
      </p:sp>
      <p:sp>
        <p:nvSpPr>
          <p:cNvPr id="4" name="object 4"/>
          <p:cNvSpPr/>
          <p:nvPr/>
        </p:nvSpPr>
        <p:spPr>
          <a:xfrm>
            <a:off x="1097280" y="1837944"/>
            <a:ext cx="8389620" cy="1723643"/>
          </a:xfrm>
          <a:prstGeom prst="rect">
            <a:avLst/>
          </a:prstGeom>
          <a:blipFill>
            <a:blip r:embed="rId2" cstate="print"/>
            <a:stretch>
              <a:fillRect/>
            </a:stretch>
          </a:blipFill>
        </p:spPr>
        <p:txBody>
          <a:bodyPr wrap="square" lIns="0" tIns="0" rIns="0" bIns="0" rtlCol="0"/>
          <a:lstStyle/>
          <a:p>
            <a:endParaRPr/>
          </a:p>
        </p:txBody>
      </p:sp>
      <p:grpSp>
        <p:nvGrpSpPr>
          <p:cNvPr id="5" name="object 5"/>
          <p:cNvGrpSpPr/>
          <p:nvPr/>
        </p:nvGrpSpPr>
        <p:grpSpPr>
          <a:xfrm>
            <a:off x="2802635" y="3552444"/>
            <a:ext cx="7505700" cy="1562100"/>
            <a:chOff x="2802635" y="3552444"/>
            <a:chExt cx="7505700" cy="1562100"/>
          </a:xfrm>
        </p:grpSpPr>
        <p:sp>
          <p:nvSpPr>
            <p:cNvPr id="6" name="object 6"/>
            <p:cNvSpPr/>
            <p:nvPr/>
          </p:nvSpPr>
          <p:spPr>
            <a:xfrm>
              <a:off x="2802635" y="3552444"/>
              <a:ext cx="3409188" cy="151485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211823" y="3552444"/>
              <a:ext cx="4096512" cy="1562099"/>
            </a:xfrm>
            <a:prstGeom prst="rect">
              <a:avLst/>
            </a:prstGeom>
            <a:blipFill>
              <a:blip r:embed="rId4" cstate="print"/>
              <a:stretch>
                <a:fillRect/>
              </a:stretch>
            </a:blipFill>
          </p:spPr>
          <p:txBody>
            <a:bodyPr wrap="square" lIns="0" tIns="0" rIns="0" bIns="0" rtlCol="0"/>
            <a:lstStyle/>
            <a:p>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6019" y="1908429"/>
            <a:ext cx="9321165" cy="2286635"/>
          </a:xfrm>
          <a:prstGeom prst="rect">
            <a:avLst/>
          </a:prstGeom>
        </p:spPr>
        <p:txBody>
          <a:bodyPr vert="horz" wrap="square" lIns="0" tIns="195580" rIns="0" bIns="0" rtlCol="0">
            <a:spAutoFit/>
          </a:bodyPr>
          <a:lstStyle/>
          <a:p>
            <a:pPr marL="12700" marR="5080">
              <a:lnSpc>
                <a:spcPts val="8200"/>
              </a:lnSpc>
              <a:spcBef>
                <a:spcPts val="1540"/>
              </a:spcBef>
            </a:pPr>
            <a:r>
              <a:rPr sz="8000" spc="-365" dirty="0">
                <a:solidFill>
                  <a:srgbClr val="242424"/>
                </a:solidFill>
              </a:rPr>
              <a:t>Build </a:t>
            </a:r>
            <a:r>
              <a:rPr sz="8000" spc="-685" dirty="0">
                <a:solidFill>
                  <a:srgbClr val="242424"/>
                </a:solidFill>
              </a:rPr>
              <a:t>a </a:t>
            </a:r>
            <a:r>
              <a:rPr sz="8000" spc="-530" dirty="0">
                <a:solidFill>
                  <a:srgbClr val="242424"/>
                </a:solidFill>
              </a:rPr>
              <a:t>Dashboard</a:t>
            </a:r>
            <a:r>
              <a:rPr sz="8000" spc="-700" dirty="0">
                <a:solidFill>
                  <a:srgbClr val="242424"/>
                </a:solidFill>
              </a:rPr>
              <a:t> </a:t>
            </a:r>
            <a:r>
              <a:rPr sz="8000" spc="-50" dirty="0">
                <a:solidFill>
                  <a:srgbClr val="242424"/>
                </a:solidFill>
              </a:rPr>
              <a:t>with  </a:t>
            </a:r>
            <a:r>
              <a:rPr sz="8000" spc="-315" dirty="0">
                <a:solidFill>
                  <a:srgbClr val="242424"/>
                </a:solidFill>
              </a:rPr>
              <a:t>Plotly</a:t>
            </a:r>
            <a:r>
              <a:rPr sz="8000" spc="-580" dirty="0">
                <a:solidFill>
                  <a:srgbClr val="242424"/>
                </a:solidFill>
              </a:rPr>
              <a:t> </a:t>
            </a:r>
            <a:r>
              <a:rPr sz="8000" spc="-730" dirty="0">
                <a:solidFill>
                  <a:srgbClr val="242424"/>
                </a:solidFill>
              </a:rPr>
              <a:t>Dash</a:t>
            </a:r>
            <a:endParaRPr sz="8000"/>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36</a:t>
            </a:fld>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26618" rIns="0" bIns="0" rtlCol="0">
            <a:spAutoFit/>
          </a:bodyPr>
          <a:lstStyle/>
          <a:p>
            <a:pPr marL="168910">
              <a:lnSpc>
                <a:spcPct val="100000"/>
              </a:lnSpc>
              <a:spcBef>
                <a:spcPts val="100"/>
              </a:spcBef>
              <a:tabLst>
                <a:tab pos="10140315" algn="l"/>
              </a:tabLst>
            </a:pPr>
            <a:r>
              <a:rPr u="heavy" spc="-385" dirty="0">
                <a:uFill>
                  <a:solidFill>
                    <a:srgbClr val="7D7D7D"/>
                  </a:solidFill>
                </a:uFill>
              </a:rPr>
              <a:t>Successful </a:t>
            </a:r>
            <a:r>
              <a:rPr u="heavy" spc="-395" dirty="0">
                <a:uFill>
                  <a:solidFill>
                    <a:srgbClr val="7D7D7D"/>
                  </a:solidFill>
                </a:uFill>
              </a:rPr>
              <a:t>Launches Across </a:t>
            </a:r>
            <a:r>
              <a:rPr u="heavy" spc="-370" dirty="0">
                <a:uFill>
                  <a:solidFill>
                    <a:srgbClr val="7D7D7D"/>
                  </a:solidFill>
                </a:uFill>
              </a:rPr>
              <a:t>Launch</a:t>
            </a:r>
            <a:r>
              <a:rPr u="heavy" spc="-420" dirty="0">
                <a:uFill>
                  <a:solidFill>
                    <a:srgbClr val="7D7D7D"/>
                  </a:solidFill>
                </a:uFill>
              </a:rPr>
              <a:t> </a:t>
            </a:r>
            <a:r>
              <a:rPr u="heavy" spc="-380" dirty="0">
                <a:uFill>
                  <a:solidFill>
                    <a:srgbClr val="7D7D7D"/>
                  </a:solidFill>
                </a:uFill>
              </a:rPr>
              <a:t>Sites	</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37</a:t>
            </a:fld>
            <a:endParaRPr dirty="0"/>
          </a:p>
        </p:txBody>
      </p:sp>
      <p:sp>
        <p:nvSpPr>
          <p:cNvPr id="3" name="object 3"/>
          <p:cNvSpPr txBox="1"/>
          <p:nvPr/>
        </p:nvSpPr>
        <p:spPr>
          <a:xfrm>
            <a:off x="848055" y="4796409"/>
            <a:ext cx="10751820" cy="1154430"/>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is </a:t>
            </a:r>
            <a:r>
              <a:rPr sz="2000" dirty="0">
                <a:solidFill>
                  <a:srgbClr val="404040"/>
                </a:solidFill>
                <a:latin typeface="Carlito"/>
                <a:cs typeface="Carlito"/>
              </a:rPr>
              <a:t>the </a:t>
            </a:r>
            <a:r>
              <a:rPr sz="2000" spc="-5" dirty="0">
                <a:solidFill>
                  <a:srgbClr val="404040"/>
                </a:solidFill>
                <a:latin typeface="Carlito"/>
                <a:cs typeface="Carlito"/>
              </a:rPr>
              <a:t>distribution of successful </a:t>
            </a:r>
            <a:r>
              <a:rPr sz="2000" dirty="0">
                <a:solidFill>
                  <a:srgbClr val="404040"/>
                </a:solidFill>
                <a:latin typeface="Carlito"/>
                <a:cs typeface="Carlito"/>
              </a:rPr>
              <a:t>landings </a:t>
            </a:r>
            <a:r>
              <a:rPr sz="2000" spc="-20" dirty="0">
                <a:solidFill>
                  <a:srgbClr val="404040"/>
                </a:solidFill>
                <a:latin typeface="Carlito"/>
                <a:cs typeface="Carlito"/>
              </a:rPr>
              <a:t>across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5" dirty="0">
                <a:solidFill>
                  <a:srgbClr val="404040"/>
                </a:solidFill>
                <a:latin typeface="Carlito"/>
                <a:cs typeface="Carlito"/>
              </a:rPr>
              <a:t>CCAFS </a:t>
            </a:r>
            <a:r>
              <a:rPr sz="2000" spc="-10" dirty="0">
                <a:solidFill>
                  <a:srgbClr val="404040"/>
                </a:solidFill>
                <a:latin typeface="Carlito"/>
                <a:cs typeface="Carlito"/>
              </a:rPr>
              <a:t>LC-40 </a:t>
            </a:r>
            <a:r>
              <a:rPr sz="2000" spc="-5" dirty="0">
                <a:solidFill>
                  <a:srgbClr val="404040"/>
                </a:solidFill>
                <a:latin typeface="Carlito"/>
                <a:cs typeface="Carlito"/>
              </a:rPr>
              <a:t>is </a:t>
            </a:r>
            <a:r>
              <a:rPr sz="2000" dirty="0">
                <a:solidFill>
                  <a:srgbClr val="404040"/>
                </a:solidFill>
                <a:latin typeface="Carlito"/>
                <a:cs typeface="Carlito"/>
              </a:rPr>
              <a:t>the </a:t>
            </a:r>
            <a:r>
              <a:rPr sz="2000" spc="-5" dirty="0">
                <a:solidFill>
                  <a:srgbClr val="404040"/>
                </a:solidFill>
                <a:latin typeface="Carlito"/>
                <a:cs typeface="Carlito"/>
              </a:rPr>
              <a:t>old name of  CCAFS SLC-40 </a:t>
            </a:r>
            <a:r>
              <a:rPr sz="2000" dirty="0">
                <a:solidFill>
                  <a:srgbClr val="404040"/>
                </a:solidFill>
                <a:latin typeface="Carlito"/>
                <a:cs typeface="Carlito"/>
              </a:rPr>
              <a:t>so </a:t>
            </a:r>
            <a:r>
              <a:rPr sz="2000" spc="-5" dirty="0">
                <a:solidFill>
                  <a:srgbClr val="404040"/>
                </a:solidFill>
                <a:latin typeface="Carlito"/>
                <a:cs typeface="Carlito"/>
              </a:rPr>
              <a:t>CCAFS </a:t>
            </a:r>
            <a:r>
              <a:rPr sz="2000" dirty="0">
                <a:solidFill>
                  <a:srgbClr val="404040"/>
                </a:solidFill>
                <a:latin typeface="Carlito"/>
                <a:cs typeface="Carlito"/>
              </a:rPr>
              <a:t>and </a:t>
            </a:r>
            <a:r>
              <a:rPr sz="2000" spc="-5" dirty="0">
                <a:solidFill>
                  <a:srgbClr val="404040"/>
                </a:solidFill>
                <a:latin typeface="Carlito"/>
                <a:cs typeface="Carlito"/>
              </a:rPr>
              <a:t>KSC </a:t>
            </a:r>
            <a:r>
              <a:rPr sz="2000" spc="-35" dirty="0">
                <a:solidFill>
                  <a:srgbClr val="404040"/>
                </a:solidFill>
                <a:latin typeface="Carlito"/>
                <a:cs typeface="Carlito"/>
              </a:rPr>
              <a:t>have </a:t>
            </a:r>
            <a:r>
              <a:rPr sz="2000" dirty="0">
                <a:solidFill>
                  <a:srgbClr val="404040"/>
                </a:solidFill>
                <a:latin typeface="Carlito"/>
                <a:cs typeface="Carlito"/>
              </a:rPr>
              <a:t>the </a:t>
            </a:r>
            <a:r>
              <a:rPr sz="2000" spc="-5" dirty="0">
                <a:solidFill>
                  <a:srgbClr val="404040"/>
                </a:solidFill>
                <a:latin typeface="Carlito"/>
                <a:cs typeface="Carlito"/>
              </a:rPr>
              <a:t>same amount </a:t>
            </a:r>
            <a:r>
              <a:rPr sz="2000" dirty="0">
                <a:solidFill>
                  <a:srgbClr val="404040"/>
                </a:solidFill>
                <a:latin typeface="Carlito"/>
                <a:cs typeface="Carlito"/>
              </a:rPr>
              <a:t>of </a:t>
            </a:r>
            <a:r>
              <a:rPr sz="2000" spc="-5" dirty="0">
                <a:solidFill>
                  <a:srgbClr val="404040"/>
                </a:solidFill>
                <a:latin typeface="Carlito"/>
                <a:cs typeface="Carlito"/>
              </a:rPr>
              <a:t>successful landings, but </a:t>
            </a:r>
            <a:r>
              <a:rPr sz="2000" dirty="0">
                <a:solidFill>
                  <a:srgbClr val="404040"/>
                </a:solidFill>
                <a:latin typeface="Carlito"/>
                <a:cs typeface="Carlito"/>
              </a:rPr>
              <a:t>a majority of the  </a:t>
            </a:r>
            <a:r>
              <a:rPr sz="2000" spc="-5" dirty="0">
                <a:solidFill>
                  <a:srgbClr val="404040"/>
                </a:solidFill>
                <a:latin typeface="Carlito"/>
                <a:cs typeface="Carlito"/>
              </a:rPr>
              <a:t>successful </a:t>
            </a:r>
            <a:r>
              <a:rPr sz="2000" dirty="0">
                <a:solidFill>
                  <a:srgbClr val="404040"/>
                </a:solidFill>
                <a:latin typeface="Carlito"/>
                <a:cs typeface="Carlito"/>
              </a:rPr>
              <a:t>landings </a:t>
            </a:r>
            <a:r>
              <a:rPr sz="2000" spc="-5" dirty="0">
                <a:solidFill>
                  <a:srgbClr val="404040"/>
                </a:solidFill>
                <a:latin typeface="Carlito"/>
                <a:cs typeface="Carlito"/>
              </a:rPr>
              <a:t>where </a:t>
            </a:r>
            <a:r>
              <a:rPr sz="2000" spc="-20" dirty="0">
                <a:solidFill>
                  <a:srgbClr val="404040"/>
                </a:solidFill>
                <a:latin typeface="Carlito"/>
                <a:cs typeface="Carlito"/>
              </a:rPr>
              <a:t>performed </a:t>
            </a:r>
            <a:r>
              <a:rPr sz="2000" spc="-25" dirty="0">
                <a:solidFill>
                  <a:srgbClr val="404040"/>
                </a:solidFill>
                <a:latin typeface="Carlito"/>
                <a:cs typeface="Carlito"/>
              </a:rPr>
              <a:t>before </a:t>
            </a:r>
            <a:r>
              <a:rPr sz="2000" dirty="0">
                <a:solidFill>
                  <a:srgbClr val="404040"/>
                </a:solidFill>
                <a:latin typeface="Carlito"/>
                <a:cs typeface="Carlito"/>
              </a:rPr>
              <a:t>the </a:t>
            </a:r>
            <a:r>
              <a:rPr sz="2000" spc="-5" dirty="0">
                <a:solidFill>
                  <a:srgbClr val="404040"/>
                </a:solidFill>
                <a:latin typeface="Carlito"/>
                <a:cs typeface="Carlito"/>
              </a:rPr>
              <a:t>name </a:t>
            </a:r>
            <a:r>
              <a:rPr sz="2000" dirty="0">
                <a:solidFill>
                  <a:srgbClr val="404040"/>
                </a:solidFill>
                <a:latin typeface="Carlito"/>
                <a:cs typeface="Carlito"/>
              </a:rPr>
              <a:t>change. </a:t>
            </a:r>
            <a:r>
              <a:rPr sz="2000" spc="-40" dirty="0">
                <a:solidFill>
                  <a:srgbClr val="404040"/>
                </a:solidFill>
                <a:latin typeface="Carlito"/>
                <a:cs typeface="Carlito"/>
              </a:rPr>
              <a:t>VAFB </a:t>
            </a:r>
            <a:r>
              <a:rPr sz="2000" spc="-5" dirty="0">
                <a:solidFill>
                  <a:srgbClr val="404040"/>
                </a:solidFill>
                <a:latin typeface="Carlito"/>
                <a:cs typeface="Carlito"/>
              </a:rPr>
              <a:t>has </a:t>
            </a:r>
            <a:r>
              <a:rPr sz="2000" dirty="0">
                <a:solidFill>
                  <a:srgbClr val="404040"/>
                </a:solidFill>
                <a:latin typeface="Carlito"/>
                <a:cs typeface="Carlito"/>
              </a:rPr>
              <a:t>the </a:t>
            </a:r>
            <a:r>
              <a:rPr sz="2000" spc="-20" dirty="0">
                <a:solidFill>
                  <a:srgbClr val="404040"/>
                </a:solidFill>
                <a:latin typeface="Carlito"/>
                <a:cs typeface="Carlito"/>
              </a:rPr>
              <a:t>smallest share </a:t>
            </a:r>
            <a:r>
              <a:rPr sz="2000" spc="-5" dirty="0">
                <a:solidFill>
                  <a:srgbClr val="404040"/>
                </a:solidFill>
                <a:latin typeface="Carlito"/>
                <a:cs typeface="Carlito"/>
              </a:rPr>
              <a:t>of successful  </a:t>
            </a:r>
            <a:r>
              <a:rPr sz="2000" dirty="0">
                <a:solidFill>
                  <a:srgbClr val="404040"/>
                </a:solidFill>
                <a:latin typeface="Carlito"/>
                <a:cs typeface="Carlito"/>
              </a:rPr>
              <a:t>landings. </a:t>
            </a:r>
            <a:r>
              <a:rPr sz="2000" spc="-5" dirty="0">
                <a:solidFill>
                  <a:srgbClr val="404040"/>
                </a:solidFill>
                <a:latin typeface="Carlito"/>
                <a:cs typeface="Carlito"/>
              </a:rPr>
              <a:t>This </a:t>
            </a:r>
            <a:r>
              <a:rPr sz="2000" spc="-25" dirty="0">
                <a:solidFill>
                  <a:srgbClr val="404040"/>
                </a:solidFill>
                <a:latin typeface="Carlito"/>
                <a:cs typeface="Carlito"/>
              </a:rPr>
              <a:t>may </a:t>
            </a:r>
            <a:r>
              <a:rPr sz="2000" dirty="0">
                <a:solidFill>
                  <a:srgbClr val="404040"/>
                </a:solidFill>
                <a:latin typeface="Carlito"/>
                <a:cs typeface="Carlito"/>
              </a:rPr>
              <a:t>be due </a:t>
            </a:r>
            <a:r>
              <a:rPr sz="2000" spc="-20" dirty="0">
                <a:solidFill>
                  <a:srgbClr val="404040"/>
                </a:solidFill>
                <a:latin typeface="Carlito"/>
                <a:cs typeface="Carlito"/>
              </a:rPr>
              <a:t>to </a:t>
            </a:r>
            <a:r>
              <a:rPr sz="2000" spc="-5" dirty="0">
                <a:solidFill>
                  <a:srgbClr val="404040"/>
                </a:solidFill>
                <a:latin typeface="Carlito"/>
                <a:cs typeface="Carlito"/>
              </a:rPr>
              <a:t>smaller sample </a:t>
            </a:r>
            <a:r>
              <a:rPr sz="2000" dirty="0">
                <a:solidFill>
                  <a:srgbClr val="404040"/>
                </a:solidFill>
                <a:latin typeface="Carlito"/>
                <a:cs typeface="Carlito"/>
              </a:rPr>
              <a:t>and </a:t>
            </a:r>
            <a:r>
              <a:rPr sz="2000" spc="-5" dirty="0">
                <a:solidFill>
                  <a:srgbClr val="404040"/>
                </a:solidFill>
                <a:latin typeface="Carlito"/>
                <a:cs typeface="Carlito"/>
              </a:rPr>
              <a:t>increase in </a:t>
            </a:r>
            <a:r>
              <a:rPr sz="2000" spc="-15" dirty="0">
                <a:solidFill>
                  <a:srgbClr val="404040"/>
                </a:solidFill>
                <a:latin typeface="Carlito"/>
                <a:cs typeface="Carlito"/>
              </a:rPr>
              <a:t>difficulty </a:t>
            </a:r>
            <a:r>
              <a:rPr sz="2000" spc="-5" dirty="0">
                <a:solidFill>
                  <a:srgbClr val="404040"/>
                </a:solidFill>
                <a:latin typeface="Carlito"/>
                <a:cs typeface="Carlito"/>
              </a:rPr>
              <a:t>of </a:t>
            </a:r>
            <a:r>
              <a:rPr sz="2000" dirty="0">
                <a:solidFill>
                  <a:srgbClr val="404040"/>
                </a:solidFill>
                <a:latin typeface="Carlito"/>
                <a:cs typeface="Carlito"/>
              </a:rPr>
              <a:t>launching </a:t>
            </a:r>
            <a:r>
              <a:rPr sz="2000" spc="-5" dirty="0">
                <a:solidFill>
                  <a:srgbClr val="404040"/>
                </a:solidFill>
                <a:latin typeface="Carlito"/>
                <a:cs typeface="Carlito"/>
              </a:rPr>
              <a:t>in </a:t>
            </a:r>
            <a:r>
              <a:rPr sz="2000" dirty="0">
                <a:solidFill>
                  <a:srgbClr val="404040"/>
                </a:solidFill>
                <a:latin typeface="Carlito"/>
                <a:cs typeface="Carlito"/>
              </a:rPr>
              <a:t>the </a:t>
            </a:r>
            <a:r>
              <a:rPr sz="2000" spc="-25" dirty="0">
                <a:solidFill>
                  <a:srgbClr val="404040"/>
                </a:solidFill>
                <a:latin typeface="Carlito"/>
                <a:cs typeface="Carlito"/>
              </a:rPr>
              <a:t>west</a:t>
            </a:r>
            <a:r>
              <a:rPr sz="2000" spc="-65" dirty="0">
                <a:solidFill>
                  <a:srgbClr val="404040"/>
                </a:solidFill>
                <a:latin typeface="Carlito"/>
                <a:cs typeface="Carlito"/>
              </a:rPr>
              <a:t> </a:t>
            </a:r>
            <a:r>
              <a:rPr sz="2000" spc="-10" dirty="0">
                <a:solidFill>
                  <a:srgbClr val="404040"/>
                </a:solidFill>
                <a:latin typeface="Carlito"/>
                <a:cs typeface="Carlito"/>
              </a:rPr>
              <a:t>coast.</a:t>
            </a:r>
            <a:endParaRPr sz="2000">
              <a:latin typeface="Carlito"/>
              <a:cs typeface="Carlito"/>
            </a:endParaRPr>
          </a:p>
        </p:txBody>
      </p:sp>
      <p:sp>
        <p:nvSpPr>
          <p:cNvPr id="4" name="object 4"/>
          <p:cNvSpPr/>
          <p:nvPr/>
        </p:nvSpPr>
        <p:spPr>
          <a:xfrm>
            <a:off x="4355591" y="1923288"/>
            <a:ext cx="2570988" cy="258165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970519" y="2189988"/>
            <a:ext cx="1085087" cy="66598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26618" rIns="0" bIns="0" rtlCol="0">
            <a:spAutoFit/>
          </a:bodyPr>
          <a:lstStyle/>
          <a:p>
            <a:pPr marL="168910">
              <a:lnSpc>
                <a:spcPct val="100000"/>
              </a:lnSpc>
              <a:spcBef>
                <a:spcPts val="100"/>
              </a:spcBef>
              <a:tabLst>
                <a:tab pos="10140315" algn="l"/>
              </a:tabLst>
            </a:pPr>
            <a:r>
              <a:rPr u="heavy" spc="-285" dirty="0">
                <a:uFill>
                  <a:solidFill>
                    <a:srgbClr val="7D7D7D"/>
                  </a:solidFill>
                </a:uFill>
              </a:rPr>
              <a:t>Highest </a:t>
            </a:r>
            <a:r>
              <a:rPr u="heavy" spc="-520" dirty="0">
                <a:uFill>
                  <a:solidFill>
                    <a:srgbClr val="7D7D7D"/>
                  </a:solidFill>
                </a:uFill>
              </a:rPr>
              <a:t>Success </a:t>
            </a:r>
            <a:r>
              <a:rPr u="heavy" spc="-395" dirty="0">
                <a:uFill>
                  <a:solidFill>
                    <a:srgbClr val="7D7D7D"/>
                  </a:solidFill>
                </a:uFill>
              </a:rPr>
              <a:t>Rate </a:t>
            </a:r>
            <a:r>
              <a:rPr u="heavy" spc="-370" dirty="0">
                <a:uFill>
                  <a:solidFill>
                    <a:srgbClr val="7D7D7D"/>
                  </a:solidFill>
                </a:uFill>
              </a:rPr>
              <a:t>Launch</a:t>
            </a:r>
            <a:r>
              <a:rPr u="heavy" spc="-400" dirty="0">
                <a:uFill>
                  <a:solidFill>
                    <a:srgbClr val="7D7D7D"/>
                  </a:solidFill>
                </a:uFill>
              </a:rPr>
              <a:t> </a:t>
            </a:r>
            <a:r>
              <a:rPr u="heavy" spc="-325" dirty="0">
                <a:uFill>
                  <a:solidFill>
                    <a:srgbClr val="7D7D7D"/>
                  </a:solidFill>
                </a:uFill>
              </a:rPr>
              <a:t>Site	</a:t>
            </a:r>
          </a:p>
        </p:txBody>
      </p:sp>
      <p:sp>
        <p:nvSpPr>
          <p:cNvPr id="7" name="object 7"/>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38</a:t>
            </a:fld>
            <a:endParaRPr dirty="0"/>
          </a:p>
        </p:txBody>
      </p:sp>
      <p:sp>
        <p:nvSpPr>
          <p:cNvPr id="3" name="object 3"/>
          <p:cNvSpPr txBox="1"/>
          <p:nvPr/>
        </p:nvSpPr>
        <p:spPr>
          <a:xfrm>
            <a:off x="1176019" y="5068061"/>
            <a:ext cx="916749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040"/>
                </a:solidFill>
                <a:latin typeface="Carlito"/>
                <a:cs typeface="Carlito"/>
              </a:rPr>
              <a:t>KSC LC-39A has </a:t>
            </a:r>
            <a:r>
              <a:rPr sz="2000" dirty="0">
                <a:solidFill>
                  <a:srgbClr val="404040"/>
                </a:solidFill>
                <a:latin typeface="Carlito"/>
                <a:cs typeface="Carlito"/>
              </a:rPr>
              <a:t>the </a:t>
            </a:r>
            <a:r>
              <a:rPr sz="2000" spc="-10" dirty="0">
                <a:solidFill>
                  <a:srgbClr val="404040"/>
                </a:solidFill>
                <a:latin typeface="Carlito"/>
                <a:cs typeface="Carlito"/>
              </a:rPr>
              <a:t>highest </a:t>
            </a:r>
            <a:r>
              <a:rPr sz="2000" dirty="0">
                <a:solidFill>
                  <a:srgbClr val="404040"/>
                </a:solidFill>
                <a:latin typeface="Carlito"/>
                <a:cs typeface="Carlito"/>
              </a:rPr>
              <a:t>success </a:t>
            </a:r>
            <a:r>
              <a:rPr sz="2000" spc="-40" dirty="0">
                <a:solidFill>
                  <a:srgbClr val="404040"/>
                </a:solidFill>
                <a:latin typeface="Carlito"/>
                <a:cs typeface="Carlito"/>
              </a:rPr>
              <a:t>rate </a:t>
            </a:r>
            <a:r>
              <a:rPr sz="2000" spc="-5" dirty="0">
                <a:solidFill>
                  <a:srgbClr val="404040"/>
                </a:solidFill>
                <a:latin typeface="Carlito"/>
                <a:cs typeface="Carlito"/>
              </a:rPr>
              <a:t>with </a:t>
            </a:r>
            <a:r>
              <a:rPr sz="2000" dirty="0">
                <a:solidFill>
                  <a:srgbClr val="404040"/>
                </a:solidFill>
                <a:latin typeface="Carlito"/>
                <a:cs typeface="Carlito"/>
              </a:rPr>
              <a:t>10 </a:t>
            </a:r>
            <a:r>
              <a:rPr sz="2000" spc="-5" dirty="0">
                <a:solidFill>
                  <a:srgbClr val="404040"/>
                </a:solidFill>
                <a:latin typeface="Carlito"/>
                <a:cs typeface="Carlito"/>
              </a:rPr>
              <a:t>successful </a:t>
            </a:r>
            <a:r>
              <a:rPr sz="2000" dirty="0">
                <a:solidFill>
                  <a:srgbClr val="404040"/>
                </a:solidFill>
                <a:latin typeface="Carlito"/>
                <a:cs typeface="Carlito"/>
              </a:rPr>
              <a:t>landings and 3 </a:t>
            </a:r>
            <a:r>
              <a:rPr sz="2000" spc="-20" dirty="0">
                <a:solidFill>
                  <a:srgbClr val="404040"/>
                </a:solidFill>
                <a:latin typeface="Carlito"/>
                <a:cs typeface="Carlito"/>
              </a:rPr>
              <a:t>failed</a:t>
            </a:r>
            <a:r>
              <a:rPr sz="2000" spc="-105" dirty="0">
                <a:solidFill>
                  <a:srgbClr val="404040"/>
                </a:solidFill>
                <a:latin typeface="Carlito"/>
                <a:cs typeface="Carlito"/>
              </a:rPr>
              <a:t> </a:t>
            </a:r>
            <a:r>
              <a:rPr sz="2000" dirty="0">
                <a:solidFill>
                  <a:srgbClr val="404040"/>
                </a:solidFill>
                <a:latin typeface="Carlito"/>
                <a:cs typeface="Carlito"/>
              </a:rPr>
              <a:t>landings.</a:t>
            </a:r>
            <a:endParaRPr sz="2000">
              <a:latin typeface="Carlito"/>
              <a:cs typeface="Carlito"/>
            </a:endParaRPr>
          </a:p>
        </p:txBody>
      </p:sp>
      <p:sp>
        <p:nvSpPr>
          <p:cNvPr id="4" name="object 4"/>
          <p:cNvSpPr/>
          <p:nvPr/>
        </p:nvSpPr>
        <p:spPr>
          <a:xfrm>
            <a:off x="4811267" y="2243327"/>
            <a:ext cx="2570988" cy="25709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48155" y="2308860"/>
            <a:ext cx="3401568" cy="1524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031480" y="2429255"/>
            <a:ext cx="324611" cy="3048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3189" rIns="0" bIns="0" rtlCol="0">
            <a:spAutoFit/>
          </a:bodyPr>
          <a:lstStyle/>
          <a:p>
            <a:pPr marL="168910" marR="5080">
              <a:lnSpc>
                <a:spcPts val="4910"/>
              </a:lnSpc>
              <a:spcBef>
                <a:spcPts val="969"/>
              </a:spcBef>
              <a:tabLst>
                <a:tab pos="10140315" algn="l"/>
              </a:tabLst>
            </a:pPr>
            <a:r>
              <a:rPr spc="-385" dirty="0"/>
              <a:t>Payload </a:t>
            </a:r>
            <a:r>
              <a:rPr spc="-390" dirty="0"/>
              <a:t>Mass </a:t>
            </a:r>
            <a:r>
              <a:rPr spc="-365" dirty="0"/>
              <a:t>vs. </a:t>
            </a:r>
            <a:r>
              <a:rPr spc="-520" dirty="0"/>
              <a:t>Success </a:t>
            </a:r>
            <a:r>
              <a:rPr spc="-365" dirty="0"/>
              <a:t>vs. </a:t>
            </a:r>
            <a:r>
              <a:rPr spc="-270" dirty="0"/>
              <a:t>Booster  </a:t>
            </a:r>
            <a:r>
              <a:rPr u="heavy" spc="-330" dirty="0">
                <a:uFill>
                  <a:solidFill>
                    <a:srgbClr val="7D7D7D"/>
                  </a:solidFill>
                </a:uFill>
              </a:rPr>
              <a:t>Version</a:t>
            </a:r>
            <a:r>
              <a:rPr u="heavy" spc="-409" dirty="0">
                <a:uFill>
                  <a:solidFill>
                    <a:srgbClr val="7D7D7D"/>
                  </a:solidFill>
                </a:uFill>
              </a:rPr>
              <a:t> </a:t>
            </a:r>
            <a:r>
              <a:rPr u="heavy" spc="-330" dirty="0">
                <a:uFill>
                  <a:solidFill>
                    <a:srgbClr val="7D7D7D"/>
                  </a:solidFill>
                </a:uFill>
              </a:rPr>
              <a:t>Category	</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39</a:t>
            </a:fld>
            <a:endParaRPr dirty="0"/>
          </a:p>
        </p:txBody>
      </p:sp>
      <p:sp>
        <p:nvSpPr>
          <p:cNvPr id="3" name="object 3"/>
          <p:cNvSpPr txBox="1"/>
          <p:nvPr/>
        </p:nvSpPr>
        <p:spPr>
          <a:xfrm>
            <a:off x="1084275" y="4868926"/>
            <a:ext cx="9767570" cy="1169670"/>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Plotly dashboard has </a:t>
            </a:r>
            <a:r>
              <a:rPr sz="2000" dirty="0">
                <a:solidFill>
                  <a:srgbClr val="404040"/>
                </a:solidFill>
                <a:latin typeface="Carlito"/>
                <a:cs typeface="Carlito"/>
              </a:rPr>
              <a:t>a </a:t>
            </a:r>
            <a:r>
              <a:rPr sz="2000" spc="-25" dirty="0">
                <a:solidFill>
                  <a:srgbClr val="404040"/>
                </a:solidFill>
                <a:latin typeface="Carlito"/>
                <a:cs typeface="Carlito"/>
              </a:rPr>
              <a:t>Payload </a:t>
            </a:r>
            <a:r>
              <a:rPr sz="2000" spc="-20" dirty="0">
                <a:solidFill>
                  <a:srgbClr val="404040"/>
                </a:solidFill>
                <a:latin typeface="Carlito"/>
                <a:cs typeface="Carlito"/>
              </a:rPr>
              <a:t>range </a:t>
            </a:r>
            <a:r>
              <a:rPr sz="2000" spc="-60" dirty="0">
                <a:solidFill>
                  <a:srgbClr val="404040"/>
                </a:solidFill>
                <a:latin typeface="Carlito"/>
                <a:cs typeface="Carlito"/>
              </a:rPr>
              <a:t>selector. </a:t>
            </a:r>
            <a:r>
              <a:rPr sz="2000" spc="-65" dirty="0">
                <a:solidFill>
                  <a:srgbClr val="404040"/>
                </a:solidFill>
                <a:latin typeface="Carlito"/>
                <a:cs typeface="Carlito"/>
              </a:rPr>
              <a:t>However, </a:t>
            </a:r>
            <a:r>
              <a:rPr sz="2000" dirty="0">
                <a:solidFill>
                  <a:srgbClr val="404040"/>
                </a:solidFill>
                <a:latin typeface="Carlito"/>
                <a:cs typeface="Carlito"/>
              </a:rPr>
              <a:t>this </a:t>
            </a:r>
            <a:r>
              <a:rPr sz="2000" spc="-5" dirty="0">
                <a:solidFill>
                  <a:srgbClr val="404040"/>
                </a:solidFill>
                <a:latin typeface="Carlito"/>
                <a:cs typeface="Carlito"/>
              </a:rPr>
              <a:t>is </a:t>
            </a:r>
            <a:r>
              <a:rPr sz="2000" spc="-10" dirty="0">
                <a:solidFill>
                  <a:srgbClr val="404040"/>
                </a:solidFill>
                <a:latin typeface="Carlito"/>
                <a:cs typeface="Carlito"/>
              </a:rPr>
              <a:t>set </a:t>
            </a:r>
            <a:r>
              <a:rPr sz="2000" spc="-20" dirty="0">
                <a:solidFill>
                  <a:srgbClr val="404040"/>
                </a:solidFill>
                <a:latin typeface="Carlito"/>
                <a:cs typeface="Carlito"/>
              </a:rPr>
              <a:t>from </a:t>
            </a:r>
            <a:r>
              <a:rPr sz="2000" dirty="0">
                <a:solidFill>
                  <a:srgbClr val="404040"/>
                </a:solidFill>
                <a:latin typeface="Carlito"/>
                <a:cs typeface="Carlito"/>
              </a:rPr>
              <a:t>0-10000 </a:t>
            </a:r>
            <a:r>
              <a:rPr sz="2000" spc="-20" dirty="0">
                <a:solidFill>
                  <a:srgbClr val="404040"/>
                </a:solidFill>
                <a:latin typeface="Carlito"/>
                <a:cs typeface="Carlito"/>
              </a:rPr>
              <a:t>instead </a:t>
            </a:r>
            <a:r>
              <a:rPr sz="2000" spc="-5" dirty="0">
                <a:solidFill>
                  <a:srgbClr val="404040"/>
                </a:solidFill>
                <a:latin typeface="Carlito"/>
                <a:cs typeface="Carlito"/>
              </a:rPr>
              <a:t>of </a:t>
            </a:r>
            <a:r>
              <a:rPr sz="2000" dirty="0">
                <a:solidFill>
                  <a:srgbClr val="404040"/>
                </a:solidFill>
                <a:latin typeface="Carlito"/>
                <a:cs typeface="Carlito"/>
              </a:rPr>
              <a:t>the  </a:t>
            </a:r>
            <a:r>
              <a:rPr sz="2000" spc="-20" dirty="0">
                <a:solidFill>
                  <a:srgbClr val="404040"/>
                </a:solidFill>
                <a:latin typeface="Carlito"/>
                <a:cs typeface="Carlito"/>
              </a:rPr>
              <a:t>max </a:t>
            </a:r>
            <a:r>
              <a:rPr sz="2000" spc="-25" dirty="0">
                <a:solidFill>
                  <a:srgbClr val="404040"/>
                </a:solidFill>
                <a:latin typeface="Carlito"/>
                <a:cs typeface="Carlito"/>
              </a:rPr>
              <a:t>Payload </a:t>
            </a:r>
            <a:r>
              <a:rPr sz="2000" spc="-5" dirty="0">
                <a:solidFill>
                  <a:srgbClr val="404040"/>
                </a:solidFill>
                <a:latin typeface="Carlito"/>
                <a:cs typeface="Carlito"/>
              </a:rPr>
              <a:t>of </a:t>
            </a:r>
            <a:r>
              <a:rPr sz="2000" dirty="0">
                <a:solidFill>
                  <a:srgbClr val="404040"/>
                </a:solidFill>
                <a:latin typeface="Carlito"/>
                <a:cs typeface="Carlito"/>
              </a:rPr>
              <a:t>15600. </a:t>
            </a:r>
            <a:r>
              <a:rPr sz="2000" spc="-5" dirty="0">
                <a:solidFill>
                  <a:srgbClr val="404040"/>
                </a:solidFill>
                <a:latin typeface="Carlito"/>
                <a:cs typeface="Carlito"/>
              </a:rPr>
              <a:t>Class </a:t>
            </a:r>
            <a:r>
              <a:rPr sz="2000" spc="-20" dirty="0">
                <a:solidFill>
                  <a:srgbClr val="404040"/>
                </a:solidFill>
                <a:latin typeface="Carlito"/>
                <a:cs typeface="Carlito"/>
              </a:rPr>
              <a:t>indicates </a:t>
            </a:r>
            <a:r>
              <a:rPr sz="2000" dirty="0">
                <a:solidFill>
                  <a:srgbClr val="404040"/>
                </a:solidFill>
                <a:latin typeface="Carlito"/>
                <a:cs typeface="Carlito"/>
              </a:rPr>
              <a:t>1 </a:t>
            </a:r>
            <a:r>
              <a:rPr sz="2000" spc="-30" dirty="0">
                <a:solidFill>
                  <a:srgbClr val="404040"/>
                </a:solidFill>
                <a:latin typeface="Carlito"/>
                <a:cs typeface="Carlito"/>
              </a:rPr>
              <a:t>for </a:t>
            </a:r>
            <a:r>
              <a:rPr sz="2000" spc="-5" dirty="0">
                <a:solidFill>
                  <a:srgbClr val="404040"/>
                </a:solidFill>
                <a:latin typeface="Carlito"/>
                <a:cs typeface="Carlito"/>
              </a:rPr>
              <a:t>successful </a:t>
            </a:r>
            <a:r>
              <a:rPr sz="2000" dirty="0">
                <a:solidFill>
                  <a:srgbClr val="404040"/>
                </a:solidFill>
                <a:latin typeface="Carlito"/>
                <a:cs typeface="Carlito"/>
              </a:rPr>
              <a:t>landing and 0 </a:t>
            </a:r>
            <a:r>
              <a:rPr sz="2000" spc="-30" dirty="0">
                <a:solidFill>
                  <a:srgbClr val="404040"/>
                </a:solidFill>
                <a:latin typeface="Carlito"/>
                <a:cs typeface="Carlito"/>
              </a:rPr>
              <a:t>for </a:t>
            </a:r>
            <a:r>
              <a:rPr sz="2000" spc="-20" dirty="0">
                <a:solidFill>
                  <a:srgbClr val="404040"/>
                </a:solidFill>
                <a:latin typeface="Carlito"/>
                <a:cs typeface="Carlito"/>
              </a:rPr>
              <a:t>failure. </a:t>
            </a:r>
            <a:r>
              <a:rPr sz="2000" spc="-25" dirty="0">
                <a:solidFill>
                  <a:srgbClr val="404040"/>
                </a:solidFill>
                <a:latin typeface="Carlito"/>
                <a:cs typeface="Carlito"/>
              </a:rPr>
              <a:t>Scatter </a:t>
            </a:r>
            <a:r>
              <a:rPr sz="2000" spc="-5" dirty="0">
                <a:solidFill>
                  <a:srgbClr val="404040"/>
                </a:solidFill>
                <a:latin typeface="Carlito"/>
                <a:cs typeface="Carlito"/>
              </a:rPr>
              <a:t>plot also  accounts </a:t>
            </a:r>
            <a:r>
              <a:rPr sz="2000" spc="-25" dirty="0">
                <a:solidFill>
                  <a:srgbClr val="404040"/>
                </a:solidFill>
                <a:latin typeface="Carlito"/>
                <a:cs typeface="Carlito"/>
              </a:rPr>
              <a:t>for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20" dirty="0">
                <a:solidFill>
                  <a:srgbClr val="404040"/>
                </a:solidFill>
                <a:latin typeface="Carlito"/>
                <a:cs typeface="Carlito"/>
              </a:rPr>
              <a:t>category </a:t>
            </a:r>
            <a:r>
              <a:rPr sz="2000" spc="-5" dirty="0">
                <a:solidFill>
                  <a:srgbClr val="404040"/>
                </a:solidFill>
                <a:latin typeface="Carlito"/>
                <a:cs typeface="Carlito"/>
              </a:rPr>
              <a:t>in color </a:t>
            </a:r>
            <a:r>
              <a:rPr sz="2000" dirty="0">
                <a:solidFill>
                  <a:srgbClr val="404040"/>
                </a:solidFill>
                <a:latin typeface="Carlito"/>
                <a:cs typeface="Carlito"/>
              </a:rPr>
              <a:t>and number </a:t>
            </a:r>
            <a:r>
              <a:rPr sz="2000" spc="-5" dirty="0">
                <a:solidFill>
                  <a:srgbClr val="404040"/>
                </a:solidFill>
                <a:latin typeface="Carlito"/>
                <a:cs typeface="Carlito"/>
              </a:rPr>
              <a:t>of </a:t>
            </a:r>
            <a:r>
              <a:rPr sz="2000" dirty="0">
                <a:solidFill>
                  <a:srgbClr val="404040"/>
                </a:solidFill>
                <a:latin typeface="Carlito"/>
                <a:cs typeface="Carlito"/>
              </a:rPr>
              <a:t>launches </a:t>
            </a:r>
            <a:r>
              <a:rPr sz="2000" spc="-5" dirty="0">
                <a:solidFill>
                  <a:srgbClr val="404040"/>
                </a:solidFill>
                <a:latin typeface="Carlito"/>
                <a:cs typeface="Carlito"/>
              </a:rPr>
              <a:t>in </a:t>
            </a:r>
            <a:r>
              <a:rPr sz="2000" spc="-15" dirty="0">
                <a:solidFill>
                  <a:srgbClr val="404040"/>
                </a:solidFill>
                <a:latin typeface="Carlito"/>
                <a:cs typeface="Carlito"/>
              </a:rPr>
              <a:t>point </a:t>
            </a:r>
            <a:r>
              <a:rPr sz="2000" spc="-25" dirty="0">
                <a:solidFill>
                  <a:srgbClr val="404040"/>
                </a:solidFill>
                <a:latin typeface="Carlito"/>
                <a:cs typeface="Carlito"/>
              </a:rPr>
              <a:t>size. </a:t>
            </a:r>
            <a:r>
              <a:rPr sz="2000" spc="-5" dirty="0">
                <a:solidFill>
                  <a:srgbClr val="404040"/>
                </a:solidFill>
                <a:latin typeface="Carlito"/>
                <a:cs typeface="Carlito"/>
              </a:rPr>
              <a:t>In </a:t>
            </a:r>
            <a:r>
              <a:rPr sz="2000" dirty="0">
                <a:solidFill>
                  <a:srgbClr val="404040"/>
                </a:solidFill>
                <a:latin typeface="Carlito"/>
                <a:cs typeface="Carlito"/>
              </a:rPr>
              <a:t>this  </a:t>
            </a:r>
            <a:r>
              <a:rPr sz="2000" spc="-5" dirty="0">
                <a:solidFill>
                  <a:srgbClr val="404040"/>
                </a:solidFill>
                <a:latin typeface="Carlito"/>
                <a:cs typeface="Carlito"/>
              </a:rPr>
              <a:t>particular </a:t>
            </a:r>
            <a:r>
              <a:rPr sz="2000" spc="-20" dirty="0">
                <a:solidFill>
                  <a:srgbClr val="404040"/>
                </a:solidFill>
                <a:latin typeface="Carlito"/>
                <a:cs typeface="Carlito"/>
              </a:rPr>
              <a:t>range </a:t>
            </a:r>
            <a:r>
              <a:rPr sz="2000" spc="-5" dirty="0">
                <a:solidFill>
                  <a:srgbClr val="404040"/>
                </a:solidFill>
                <a:latin typeface="Carlito"/>
                <a:cs typeface="Carlito"/>
              </a:rPr>
              <a:t>of </a:t>
            </a:r>
            <a:r>
              <a:rPr sz="2000" dirty="0">
                <a:solidFill>
                  <a:srgbClr val="404040"/>
                </a:solidFill>
                <a:latin typeface="Carlito"/>
                <a:cs typeface="Carlito"/>
              </a:rPr>
              <a:t>0-6000, </a:t>
            </a:r>
            <a:r>
              <a:rPr sz="2000" spc="-20" dirty="0">
                <a:solidFill>
                  <a:srgbClr val="404040"/>
                </a:solidFill>
                <a:latin typeface="Carlito"/>
                <a:cs typeface="Carlito"/>
              </a:rPr>
              <a:t>interestingly </a:t>
            </a:r>
            <a:r>
              <a:rPr sz="2000" spc="-5" dirty="0">
                <a:solidFill>
                  <a:srgbClr val="404040"/>
                </a:solidFill>
                <a:latin typeface="Carlito"/>
                <a:cs typeface="Carlito"/>
              </a:rPr>
              <a:t>there </a:t>
            </a:r>
            <a:r>
              <a:rPr sz="2000" spc="-20" dirty="0">
                <a:solidFill>
                  <a:srgbClr val="404040"/>
                </a:solidFill>
                <a:latin typeface="Carlito"/>
                <a:cs typeface="Carlito"/>
              </a:rPr>
              <a:t>are two failed </a:t>
            </a:r>
            <a:r>
              <a:rPr sz="2000" dirty="0">
                <a:solidFill>
                  <a:srgbClr val="404040"/>
                </a:solidFill>
                <a:latin typeface="Carlito"/>
                <a:cs typeface="Carlito"/>
              </a:rPr>
              <a:t>landings </a:t>
            </a:r>
            <a:r>
              <a:rPr sz="2000" spc="-5" dirty="0">
                <a:solidFill>
                  <a:srgbClr val="404040"/>
                </a:solidFill>
                <a:latin typeface="Carlito"/>
                <a:cs typeface="Carlito"/>
              </a:rPr>
              <a:t>with payloads of </a:t>
            </a:r>
            <a:r>
              <a:rPr sz="2000" spc="-45" dirty="0">
                <a:solidFill>
                  <a:srgbClr val="404040"/>
                </a:solidFill>
                <a:latin typeface="Carlito"/>
                <a:cs typeface="Carlito"/>
              </a:rPr>
              <a:t>zero</a:t>
            </a:r>
            <a:r>
              <a:rPr sz="2000" spc="-30" dirty="0">
                <a:solidFill>
                  <a:srgbClr val="404040"/>
                </a:solidFill>
                <a:latin typeface="Carlito"/>
                <a:cs typeface="Carlito"/>
              </a:rPr>
              <a:t> </a:t>
            </a:r>
            <a:r>
              <a:rPr sz="2000" dirty="0">
                <a:solidFill>
                  <a:srgbClr val="404040"/>
                </a:solidFill>
                <a:latin typeface="Carlito"/>
                <a:cs typeface="Carlito"/>
              </a:rPr>
              <a:t>kg.</a:t>
            </a:r>
            <a:endParaRPr sz="2000">
              <a:latin typeface="Carlito"/>
              <a:cs typeface="Carlito"/>
            </a:endParaRPr>
          </a:p>
        </p:txBody>
      </p:sp>
      <p:sp>
        <p:nvSpPr>
          <p:cNvPr id="4" name="object 4"/>
          <p:cNvSpPr/>
          <p:nvPr/>
        </p:nvSpPr>
        <p:spPr>
          <a:xfrm>
            <a:off x="417958" y="1774321"/>
            <a:ext cx="11568046" cy="298156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333745"/>
            <a:ext cx="12192000" cy="524510"/>
            <a:chOff x="0" y="6333745"/>
            <a:chExt cx="12192000" cy="524510"/>
          </a:xfrm>
        </p:grpSpPr>
        <p:sp>
          <p:nvSpPr>
            <p:cNvPr id="3" name="object 3"/>
            <p:cNvSpPr/>
            <p:nvPr/>
          </p:nvSpPr>
          <p:spPr>
            <a:xfrm>
              <a:off x="3047" y="6400798"/>
              <a:ext cx="12188825" cy="457200"/>
            </a:xfrm>
            <a:custGeom>
              <a:avLst/>
              <a:gdLst/>
              <a:ahLst/>
              <a:cxnLst/>
              <a:rect l="l" t="t" r="r" b="b"/>
              <a:pathLst>
                <a:path w="12188825" h="457200">
                  <a:moveTo>
                    <a:pt x="12188444" y="0"/>
                  </a:moveTo>
                  <a:lnTo>
                    <a:pt x="0" y="0"/>
                  </a:lnTo>
                  <a:lnTo>
                    <a:pt x="0" y="457199"/>
                  </a:lnTo>
                  <a:lnTo>
                    <a:pt x="12188444" y="457199"/>
                  </a:lnTo>
                  <a:lnTo>
                    <a:pt x="12188444" y="0"/>
                  </a:lnTo>
                  <a:close/>
                </a:path>
              </a:pathLst>
            </a:custGeom>
            <a:solidFill>
              <a:srgbClr val="BB562C"/>
            </a:solidFill>
          </p:spPr>
          <p:txBody>
            <a:bodyPr wrap="square" lIns="0" tIns="0" rIns="0" bIns="0" rtlCol="0"/>
            <a:lstStyle/>
            <a:p>
              <a:endParaRPr/>
            </a:p>
          </p:txBody>
        </p:sp>
        <p:sp>
          <p:nvSpPr>
            <p:cNvPr id="4" name="object 4"/>
            <p:cNvSpPr/>
            <p:nvPr/>
          </p:nvSpPr>
          <p:spPr>
            <a:xfrm>
              <a:off x="0" y="6333745"/>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solidFill>
              <a:srgbClr val="E28312"/>
            </a:solidFill>
          </p:spPr>
          <p:txBody>
            <a:bodyPr wrap="square" lIns="0" tIns="0" rIns="0" bIns="0" rtlCol="0"/>
            <a:lstStyle/>
            <a:p>
              <a:endParaRPr/>
            </a:p>
          </p:txBody>
        </p:sp>
      </p:grpSp>
      <p:sp>
        <p:nvSpPr>
          <p:cNvPr id="5" name="object 5"/>
          <p:cNvSpPr txBox="1">
            <a:spLocks noGrp="1"/>
          </p:cNvSpPr>
          <p:nvPr>
            <p:ph type="title"/>
          </p:nvPr>
        </p:nvSpPr>
        <p:spPr>
          <a:xfrm>
            <a:off x="533400" y="126435"/>
            <a:ext cx="3345179" cy="659155"/>
          </a:xfrm>
          <a:prstGeom prst="rect">
            <a:avLst/>
          </a:prstGeom>
        </p:spPr>
        <p:txBody>
          <a:bodyPr vert="horz" wrap="square" lIns="0" tIns="12700" rIns="0" bIns="0" rtlCol="0">
            <a:spAutoFit/>
          </a:bodyPr>
          <a:lstStyle/>
          <a:p>
            <a:pPr marL="12700">
              <a:lnSpc>
                <a:spcPct val="100000"/>
              </a:lnSpc>
              <a:spcBef>
                <a:spcPts val="100"/>
              </a:spcBef>
            </a:pPr>
            <a:r>
              <a:rPr spc="-145" dirty="0" err="1"/>
              <a:t>Introduc</a:t>
            </a:r>
            <a:r>
              <a:rPr lang="es-MX" spc="-145" dirty="0"/>
              <a:t>c</a:t>
            </a:r>
            <a:r>
              <a:rPr spc="-145" dirty="0"/>
              <a:t>ion</a:t>
            </a:r>
          </a:p>
        </p:txBody>
      </p:sp>
      <p:sp>
        <p:nvSpPr>
          <p:cNvPr id="6" name="object 6"/>
          <p:cNvSpPr txBox="1"/>
          <p:nvPr/>
        </p:nvSpPr>
        <p:spPr>
          <a:xfrm>
            <a:off x="4399279" y="456013"/>
            <a:ext cx="6793230" cy="5395067"/>
          </a:xfrm>
          <a:prstGeom prst="rect">
            <a:avLst/>
          </a:prstGeom>
        </p:spPr>
        <p:txBody>
          <a:bodyPr vert="horz" wrap="square" lIns="0" tIns="161290" rIns="0" bIns="0" rtlCol="0">
            <a:spAutoFit/>
          </a:bodyPr>
          <a:lstStyle/>
          <a:p>
            <a:br>
              <a:rPr lang="es-MX" sz="2000" dirty="0"/>
            </a:br>
            <a:r>
              <a:rPr lang="es-MX" sz="2000" dirty="0"/>
              <a:t>SpaceX lidera el mercado con los precios más competitivos ($62 millones frente a $165 millones de USD).</a:t>
            </a:r>
          </a:p>
          <a:p>
            <a:br>
              <a:rPr lang="es-MX" sz="2000" dirty="0"/>
            </a:br>
            <a:r>
              <a:rPr lang="es-MX" sz="2000" dirty="0"/>
              <a:t>Esto es posible, en gran medida, gracias a su capacidad para recuperar partes del cohete, específicamente la primera etapa (</a:t>
            </a:r>
            <a:r>
              <a:rPr lang="es-MX" sz="2000" i="1" dirty="0" err="1"/>
              <a:t>Stage</a:t>
            </a:r>
            <a:r>
              <a:rPr lang="es-MX" sz="2000" i="1" dirty="0"/>
              <a:t> 1</a:t>
            </a:r>
            <a:r>
              <a:rPr lang="es-MX" sz="2000" dirty="0"/>
              <a:t>).</a:t>
            </a:r>
          </a:p>
          <a:p>
            <a:br>
              <a:rPr lang="es-MX" sz="2000" dirty="0"/>
            </a:br>
            <a:r>
              <a:rPr lang="es-MX" sz="2000" dirty="0"/>
              <a:t>Ahora, </a:t>
            </a:r>
            <a:r>
              <a:rPr lang="es-MX" sz="2000" dirty="0" err="1"/>
              <a:t>SpaceY</a:t>
            </a:r>
            <a:r>
              <a:rPr lang="es-MX" sz="2000" dirty="0"/>
              <a:t> busca competir directamente con SpaceX en este sector.</a:t>
            </a:r>
          </a:p>
          <a:p>
            <a:endParaRPr lang="es-MX" sz="2000" dirty="0"/>
          </a:p>
          <a:p>
            <a:r>
              <a:rPr lang="es-MX" sz="2000" b="1" dirty="0"/>
              <a:t>Problema:</a:t>
            </a:r>
            <a:endParaRPr lang="es-MX" sz="2000" dirty="0"/>
          </a:p>
          <a:p>
            <a:r>
              <a:rPr lang="es-MX" sz="2000" dirty="0" err="1"/>
              <a:t>SpaceY</a:t>
            </a:r>
            <a:r>
              <a:rPr lang="es-MX" sz="2000" dirty="0"/>
              <a:t> nos ha encargado desarrollar y entrenar un modelo de aprendizaje automático capaz de predecir la recuperación exitosa de la primera etapa del cohete (</a:t>
            </a:r>
            <a:r>
              <a:rPr lang="es-MX" sz="2000" i="1" dirty="0" err="1"/>
              <a:t>Stage</a:t>
            </a:r>
            <a:r>
              <a:rPr lang="es-MX" sz="2000" i="1" dirty="0"/>
              <a:t> 1</a:t>
            </a:r>
            <a:r>
              <a:rPr lang="es-MX" sz="2000" dirty="0"/>
              <a:t>).</a:t>
            </a:r>
          </a:p>
        </p:txBody>
      </p:sp>
      <p:sp>
        <p:nvSpPr>
          <p:cNvPr id="9" name="object 9"/>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4</a:t>
            </a:fld>
            <a:endParaRPr sz="1050">
              <a:latin typeface="Carlito"/>
              <a:cs typeface="Carlito"/>
            </a:endParaRPr>
          </a:p>
        </p:txBody>
      </p:sp>
      <p:pic>
        <p:nvPicPr>
          <p:cNvPr id="10" name="Imagen 9">
            <a:extLst>
              <a:ext uri="{FF2B5EF4-FFF2-40B4-BE49-F238E27FC236}">
                <a16:creationId xmlns:a16="http://schemas.microsoft.com/office/drawing/2014/main" id="{41754376-957D-14EC-3781-86D576E01976}"/>
              </a:ext>
            </a:extLst>
          </p:cNvPr>
          <p:cNvPicPr>
            <a:picLocks noChangeAspect="1"/>
          </p:cNvPicPr>
          <p:nvPr/>
        </p:nvPicPr>
        <p:blipFill>
          <a:blip r:embed="rId2"/>
          <a:stretch>
            <a:fillRect/>
          </a:stretch>
        </p:blipFill>
        <p:spPr>
          <a:xfrm>
            <a:off x="228600" y="1120973"/>
            <a:ext cx="3990152" cy="332079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333745"/>
            <a:ext cx="12192000" cy="524510"/>
            <a:chOff x="0" y="6333745"/>
            <a:chExt cx="12192000" cy="524510"/>
          </a:xfrm>
        </p:grpSpPr>
        <p:sp>
          <p:nvSpPr>
            <p:cNvPr id="3" name="object 3"/>
            <p:cNvSpPr/>
            <p:nvPr/>
          </p:nvSpPr>
          <p:spPr>
            <a:xfrm>
              <a:off x="3047" y="6400798"/>
              <a:ext cx="12188825" cy="457200"/>
            </a:xfrm>
            <a:custGeom>
              <a:avLst/>
              <a:gdLst/>
              <a:ahLst/>
              <a:cxnLst/>
              <a:rect l="l" t="t" r="r" b="b"/>
              <a:pathLst>
                <a:path w="12188825" h="457200">
                  <a:moveTo>
                    <a:pt x="12188444" y="0"/>
                  </a:moveTo>
                  <a:lnTo>
                    <a:pt x="0" y="0"/>
                  </a:lnTo>
                  <a:lnTo>
                    <a:pt x="0" y="457199"/>
                  </a:lnTo>
                  <a:lnTo>
                    <a:pt x="12188444" y="457199"/>
                  </a:lnTo>
                  <a:lnTo>
                    <a:pt x="12188444" y="0"/>
                  </a:lnTo>
                  <a:close/>
                </a:path>
              </a:pathLst>
            </a:custGeom>
            <a:solidFill>
              <a:srgbClr val="BB562C"/>
            </a:solidFill>
          </p:spPr>
          <p:txBody>
            <a:bodyPr wrap="square" lIns="0" tIns="0" rIns="0" bIns="0" rtlCol="0"/>
            <a:lstStyle/>
            <a:p>
              <a:endParaRPr/>
            </a:p>
          </p:txBody>
        </p:sp>
        <p:sp>
          <p:nvSpPr>
            <p:cNvPr id="4" name="object 4"/>
            <p:cNvSpPr/>
            <p:nvPr/>
          </p:nvSpPr>
          <p:spPr>
            <a:xfrm>
              <a:off x="0" y="6333745"/>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solidFill>
              <a:srgbClr val="E28312"/>
            </a:solidFill>
          </p:spPr>
          <p:txBody>
            <a:bodyPr wrap="square" lIns="0" tIns="0" rIns="0" bIns="0" rtlCol="0"/>
            <a:lstStyle/>
            <a:p>
              <a:endParaRPr/>
            </a:p>
          </p:txBody>
        </p:sp>
      </p:grpSp>
      <p:sp>
        <p:nvSpPr>
          <p:cNvPr id="5" name="object 5"/>
          <p:cNvSpPr/>
          <p:nvPr/>
        </p:nvSpPr>
        <p:spPr>
          <a:xfrm>
            <a:off x="1207008" y="4343400"/>
            <a:ext cx="9875520" cy="0"/>
          </a:xfrm>
          <a:custGeom>
            <a:avLst/>
            <a:gdLst/>
            <a:ahLst/>
            <a:cxnLst/>
            <a:rect l="l" t="t" r="r" b="b"/>
            <a:pathLst>
              <a:path w="9875520">
                <a:moveTo>
                  <a:pt x="0" y="0"/>
                </a:moveTo>
                <a:lnTo>
                  <a:pt x="9875520" y="0"/>
                </a:lnTo>
              </a:path>
            </a:pathLst>
          </a:custGeom>
          <a:ln w="6096">
            <a:solidFill>
              <a:srgbClr val="7D7D7D"/>
            </a:solidFill>
          </a:ln>
        </p:spPr>
        <p:txBody>
          <a:bodyPr wrap="square" lIns="0" tIns="0" rIns="0" bIns="0" rtlCol="0"/>
          <a:lstStyle/>
          <a:p>
            <a:endParaRPr/>
          </a:p>
        </p:txBody>
      </p:sp>
      <p:sp>
        <p:nvSpPr>
          <p:cNvPr id="6" name="object 6"/>
          <p:cNvSpPr txBox="1">
            <a:spLocks noGrp="1"/>
          </p:cNvSpPr>
          <p:nvPr>
            <p:ph idx="1"/>
          </p:nvPr>
        </p:nvSpPr>
        <p:spPr>
          <a:prstGeom prst="rect">
            <a:avLst/>
          </a:prstGeom>
        </p:spPr>
        <p:txBody>
          <a:bodyPr vert="horz" wrap="square" lIns="0" tIns="481523" rIns="0" bIns="0" rtlCol="0">
            <a:spAutoFit/>
          </a:bodyPr>
          <a:lstStyle/>
          <a:p>
            <a:pPr marL="16510" marR="5080">
              <a:lnSpc>
                <a:spcPts val="8200"/>
              </a:lnSpc>
              <a:spcBef>
                <a:spcPts val="1540"/>
              </a:spcBef>
            </a:pPr>
            <a:r>
              <a:rPr spc="-385" dirty="0"/>
              <a:t>Predictive</a:t>
            </a:r>
            <a:r>
              <a:rPr spc="-750" dirty="0"/>
              <a:t> </a:t>
            </a:r>
            <a:r>
              <a:rPr spc="-570" dirty="0"/>
              <a:t>Analysis  </a:t>
            </a:r>
            <a:r>
              <a:rPr spc="-425" dirty="0"/>
              <a:t>(Classification)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40</a:t>
            </a:fld>
            <a:endParaRPr dirty="0"/>
          </a:p>
        </p:txBody>
      </p:sp>
      <p:sp>
        <p:nvSpPr>
          <p:cNvPr id="7" name="object 7"/>
          <p:cNvSpPr txBox="1"/>
          <p:nvPr/>
        </p:nvSpPr>
        <p:spPr>
          <a:xfrm>
            <a:off x="1176019" y="4417517"/>
            <a:ext cx="9558020" cy="722630"/>
          </a:xfrm>
          <a:prstGeom prst="rect">
            <a:avLst/>
          </a:prstGeom>
        </p:spPr>
        <p:txBody>
          <a:bodyPr vert="horz" wrap="square" lIns="0" tIns="12700" rIns="0" bIns="0" rtlCol="0">
            <a:spAutoFit/>
          </a:bodyPr>
          <a:lstStyle/>
          <a:p>
            <a:pPr marL="12700">
              <a:lnSpc>
                <a:spcPts val="2745"/>
              </a:lnSpc>
              <a:spcBef>
                <a:spcPts val="100"/>
              </a:spcBef>
              <a:tabLst>
                <a:tab pos="3461385" algn="l"/>
                <a:tab pos="4001135" algn="l"/>
                <a:tab pos="5398770" algn="l"/>
                <a:tab pos="7389495" algn="l"/>
                <a:tab pos="8218170" algn="l"/>
              </a:tabLst>
            </a:pPr>
            <a:r>
              <a:rPr sz="2400" spc="-130" dirty="0">
                <a:solidFill>
                  <a:srgbClr val="616E52"/>
                </a:solidFill>
                <a:latin typeface="Arial"/>
                <a:cs typeface="Arial"/>
              </a:rPr>
              <a:t>GRIDSEARCHCV(CV=10)	</a:t>
            </a:r>
            <a:r>
              <a:rPr sz="2400" spc="-200" dirty="0">
                <a:solidFill>
                  <a:srgbClr val="616E52"/>
                </a:solidFill>
                <a:latin typeface="Arial"/>
                <a:cs typeface="Arial"/>
              </a:rPr>
              <a:t>ON	</a:t>
            </a:r>
            <a:r>
              <a:rPr sz="2400" spc="-160" dirty="0">
                <a:solidFill>
                  <a:srgbClr val="616E52"/>
                </a:solidFill>
                <a:latin typeface="Arial"/>
                <a:cs typeface="Arial"/>
              </a:rPr>
              <a:t>LOGISTIC	</a:t>
            </a:r>
            <a:r>
              <a:rPr sz="2400" spc="-190" dirty="0">
                <a:solidFill>
                  <a:srgbClr val="616E52"/>
                </a:solidFill>
                <a:latin typeface="Arial"/>
                <a:cs typeface="Arial"/>
              </a:rPr>
              <a:t>REGRESSION,	</a:t>
            </a:r>
            <a:r>
              <a:rPr sz="2400" spc="-95" dirty="0">
                <a:solidFill>
                  <a:srgbClr val="616E52"/>
                </a:solidFill>
                <a:latin typeface="Arial"/>
                <a:cs typeface="Arial"/>
              </a:rPr>
              <a:t>SVM,	</a:t>
            </a:r>
            <a:r>
              <a:rPr sz="2400" spc="-150" dirty="0">
                <a:solidFill>
                  <a:srgbClr val="616E52"/>
                </a:solidFill>
                <a:latin typeface="Arial"/>
                <a:cs typeface="Arial"/>
              </a:rPr>
              <a:t>DECISION</a:t>
            </a:r>
            <a:endParaRPr sz="2400">
              <a:latin typeface="Arial"/>
              <a:cs typeface="Arial"/>
            </a:endParaRPr>
          </a:p>
          <a:p>
            <a:pPr marL="12700">
              <a:lnSpc>
                <a:spcPts val="2745"/>
              </a:lnSpc>
              <a:tabLst>
                <a:tab pos="911225" algn="l"/>
                <a:tab pos="1632585" algn="l"/>
              </a:tabLst>
            </a:pPr>
            <a:r>
              <a:rPr sz="2400" spc="-220" dirty="0">
                <a:solidFill>
                  <a:srgbClr val="616E52"/>
                </a:solidFill>
                <a:latin typeface="Arial"/>
                <a:cs typeface="Arial"/>
              </a:rPr>
              <a:t>TREE,	</a:t>
            </a:r>
            <a:r>
              <a:rPr sz="2400" spc="-155" dirty="0">
                <a:solidFill>
                  <a:srgbClr val="616E52"/>
                </a:solidFill>
                <a:latin typeface="Arial"/>
                <a:cs typeface="Arial"/>
              </a:rPr>
              <a:t>AND	</a:t>
            </a:r>
            <a:r>
              <a:rPr sz="2400" spc="-180" dirty="0">
                <a:solidFill>
                  <a:srgbClr val="616E52"/>
                </a:solidFill>
                <a:latin typeface="Arial"/>
                <a:cs typeface="Arial"/>
              </a:rPr>
              <a:t>KNN</a:t>
            </a:r>
            <a:endParaRPr sz="2400">
              <a:latin typeface="Arial"/>
              <a:cs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914901"/>
            <a:ext cx="12188825" cy="1943100"/>
            <a:chOff x="0" y="4914901"/>
            <a:chExt cx="12188825" cy="1943100"/>
          </a:xfrm>
        </p:grpSpPr>
        <p:sp>
          <p:nvSpPr>
            <p:cNvPr id="3" name="object 3"/>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solidFill>
              <a:srgbClr val="BB562C"/>
            </a:solidFill>
          </p:spPr>
          <p:txBody>
            <a:bodyPr wrap="square" lIns="0" tIns="0" rIns="0" bIns="0" rtlCol="0"/>
            <a:lstStyle/>
            <a:p>
              <a:endParaRPr/>
            </a:p>
          </p:txBody>
        </p:sp>
        <p:sp>
          <p:nvSpPr>
            <p:cNvPr id="4" name="object 4"/>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solidFill>
              <a:srgbClr val="E28312"/>
            </a:solidFill>
          </p:spPr>
          <p:txBody>
            <a:bodyPr wrap="square" lIns="0" tIns="0" rIns="0" bIns="0" rtlCol="0"/>
            <a:lstStyle/>
            <a:p>
              <a:endParaRPr/>
            </a:p>
          </p:txBody>
        </p:sp>
      </p:grpSp>
      <p:sp>
        <p:nvSpPr>
          <p:cNvPr id="5" name="object 5"/>
          <p:cNvSpPr txBox="1">
            <a:spLocks noGrp="1"/>
          </p:cNvSpPr>
          <p:nvPr>
            <p:ph type="title"/>
          </p:nvPr>
        </p:nvSpPr>
        <p:spPr>
          <a:xfrm>
            <a:off x="1176019" y="321386"/>
            <a:ext cx="4008754" cy="574675"/>
          </a:xfrm>
          <a:prstGeom prst="rect">
            <a:avLst/>
          </a:prstGeom>
        </p:spPr>
        <p:txBody>
          <a:bodyPr vert="horz" wrap="square" lIns="0" tIns="12700" rIns="0" bIns="0" rtlCol="0">
            <a:spAutoFit/>
          </a:bodyPr>
          <a:lstStyle/>
          <a:p>
            <a:pPr marL="12700">
              <a:lnSpc>
                <a:spcPct val="100000"/>
              </a:lnSpc>
              <a:spcBef>
                <a:spcPts val="100"/>
              </a:spcBef>
            </a:pPr>
            <a:r>
              <a:rPr sz="3600" spc="-229" dirty="0">
                <a:solidFill>
                  <a:srgbClr val="BB562C"/>
                </a:solidFill>
              </a:rPr>
              <a:t>Classification</a:t>
            </a:r>
            <a:r>
              <a:rPr sz="3600" spc="-340" dirty="0">
                <a:solidFill>
                  <a:srgbClr val="BB562C"/>
                </a:solidFill>
              </a:rPr>
              <a:t> </a:t>
            </a:r>
            <a:r>
              <a:rPr sz="3600" spc="-280" dirty="0">
                <a:solidFill>
                  <a:srgbClr val="BB562C"/>
                </a:solidFill>
              </a:rPr>
              <a:t>Accuracy</a:t>
            </a:r>
            <a:endParaRPr sz="3600"/>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41</a:t>
            </a:fld>
            <a:endParaRPr dirty="0"/>
          </a:p>
        </p:txBody>
      </p:sp>
      <p:sp>
        <p:nvSpPr>
          <p:cNvPr id="6" name="object 6"/>
          <p:cNvSpPr txBox="1"/>
          <p:nvPr/>
        </p:nvSpPr>
        <p:spPr>
          <a:xfrm>
            <a:off x="1176019" y="5000396"/>
            <a:ext cx="9213215" cy="1184275"/>
          </a:xfrm>
          <a:prstGeom prst="rect">
            <a:avLst/>
          </a:prstGeom>
        </p:spPr>
        <p:txBody>
          <a:bodyPr vert="horz" wrap="square" lIns="0" tIns="12700" rIns="0" bIns="0" rtlCol="0">
            <a:spAutoFit/>
          </a:bodyPr>
          <a:lstStyle/>
          <a:p>
            <a:pPr marL="12700" marR="2860040">
              <a:lnSpc>
                <a:spcPct val="120700"/>
              </a:lnSpc>
              <a:spcBef>
                <a:spcPts val="100"/>
              </a:spcBef>
            </a:pPr>
            <a:r>
              <a:rPr sz="1600" spc="-5" dirty="0">
                <a:solidFill>
                  <a:srgbClr val="FFFFFF"/>
                </a:solidFill>
                <a:latin typeface="Carlito"/>
                <a:cs typeface="Carlito"/>
              </a:rPr>
              <a:t>All models had virtually the </a:t>
            </a:r>
            <a:r>
              <a:rPr sz="1600" spc="-10" dirty="0">
                <a:solidFill>
                  <a:srgbClr val="FFFFFF"/>
                </a:solidFill>
                <a:latin typeface="Carlito"/>
                <a:cs typeface="Carlito"/>
              </a:rPr>
              <a:t>same </a:t>
            </a:r>
            <a:r>
              <a:rPr sz="1600" spc="-20" dirty="0">
                <a:solidFill>
                  <a:srgbClr val="FFFFFF"/>
                </a:solidFill>
                <a:latin typeface="Carlito"/>
                <a:cs typeface="Carlito"/>
              </a:rPr>
              <a:t>accuracy </a:t>
            </a:r>
            <a:r>
              <a:rPr sz="1600" spc="-5" dirty="0">
                <a:solidFill>
                  <a:srgbClr val="FFFFFF"/>
                </a:solidFill>
                <a:latin typeface="Carlito"/>
                <a:cs typeface="Carlito"/>
              </a:rPr>
              <a:t>on the </a:t>
            </a:r>
            <a:r>
              <a:rPr sz="1600" spc="-20" dirty="0">
                <a:solidFill>
                  <a:srgbClr val="FFFFFF"/>
                </a:solidFill>
                <a:latin typeface="Carlito"/>
                <a:cs typeface="Carlito"/>
              </a:rPr>
              <a:t>test set </a:t>
            </a:r>
            <a:r>
              <a:rPr sz="1600" spc="-15" dirty="0">
                <a:solidFill>
                  <a:srgbClr val="FFFFFF"/>
                </a:solidFill>
                <a:latin typeface="Carlito"/>
                <a:cs typeface="Carlito"/>
              </a:rPr>
              <a:t>at </a:t>
            </a:r>
            <a:r>
              <a:rPr sz="1600" spc="-20" dirty="0">
                <a:solidFill>
                  <a:srgbClr val="FFFFFF"/>
                </a:solidFill>
                <a:latin typeface="Carlito"/>
                <a:cs typeface="Carlito"/>
              </a:rPr>
              <a:t>83.33% </a:t>
            </a:r>
            <a:r>
              <a:rPr sz="1600" spc="-45" dirty="0">
                <a:solidFill>
                  <a:srgbClr val="FFFFFF"/>
                </a:solidFill>
                <a:latin typeface="Carlito"/>
                <a:cs typeface="Carlito"/>
              </a:rPr>
              <a:t>accuracy.  </a:t>
            </a:r>
            <a:r>
              <a:rPr sz="1600" dirty="0">
                <a:solidFill>
                  <a:srgbClr val="FFFFFF"/>
                </a:solidFill>
                <a:latin typeface="Carlito"/>
                <a:cs typeface="Carlito"/>
              </a:rPr>
              <a:t>It </a:t>
            </a:r>
            <a:r>
              <a:rPr sz="1600" spc="-5" dirty="0">
                <a:solidFill>
                  <a:srgbClr val="FFFFFF"/>
                </a:solidFill>
                <a:latin typeface="Carlito"/>
                <a:cs typeface="Carlito"/>
              </a:rPr>
              <a:t>should be </a:t>
            </a:r>
            <a:r>
              <a:rPr sz="1600" spc="-15" dirty="0">
                <a:solidFill>
                  <a:srgbClr val="FFFFFF"/>
                </a:solidFill>
                <a:latin typeface="Carlito"/>
                <a:cs typeface="Carlito"/>
              </a:rPr>
              <a:t>noted </a:t>
            </a:r>
            <a:r>
              <a:rPr sz="1600" spc="-10" dirty="0">
                <a:solidFill>
                  <a:srgbClr val="FFFFFF"/>
                </a:solidFill>
                <a:latin typeface="Carlito"/>
                <a:cs typeface="Carlito"/>
              </a:rPr>
              <a:t>that </a:t>
            </a:r>
            <a:r>
              <a:rPr sz="1600" spc="-20" dirty="0">
                <a:solidFill>
                  <a:srgbClr val="FFFFFF"/>
                </a:solidFill>
                <a:latin typeface="Carlito"/>
                <a:cs typeface="Carlito"/>
              </a:rPr>
              <a:t>test size </a:t>
            </a:r>
            <a:r>
              <a:rPr sz="1600" dirty="0">
                <a:solidFill>
                  <a:srgbClr val="FFFFFF"/>
                </a:solidFill>
                <a:latin typeface="Carlito"/>
                <a:cs typeface="Carlito"/>
              </a:rPr>
              <a:t>is </a:t>
            </a:r>
            <a:r>
              <a:rPr sz="1600" spc="-5" dirty="0">
                <a:solidFill>
                  <a:srgbClr val="FFFFFF"/>
                </a:solidFill>
                <a:latin typeface="Carlito"/>
                <a:cs typeface="Carlito"/>
              </a:rPr>
              <a:t>small </a:t>
            </a:r>
            <a:r>
              <a:rPr sz="1600" spc="-15" dirty="0">
                <a:solidFill>
                  <a:srgbClr val="FFFFFF"/>
                </a:solidFill>
                <a:latin typeface="Carlito"/>
                <a:cs typeface="Carlito"/>
              </a:rPr>
              <a:t>at </a:t>
            </a:r>
            <a:r>
              <a:rPr sz="1600" spc="-5" dirty="0">
                <a:solidFill>
                  <a:srgbClr val="FFFFFF"/>
                </a:solidFill>
                <a:latin typeface="Carlito"/>
                <a:cs typeface="Carlito"/>
              </a:rPr>
              <a:t>only </a:t>
            </a:r>
            <a:r>
              <a:rPr sz="1600" spc="-10" dirty="0">
                <a:solidFill>
                  <a:srgbClr val="FFFFFF"/>
                </a:solidFill>
                <a:latin typeface="Carlito"/>
                <a:cs typeface="Carlito"/>
              </a:rPr>
              <a:t>sample </a:t>
            </a:r>
            <a:r>
              <a:rPr sz="1600" spc="-20" dirty="0">
                <a:solidFill>
                  <a:srgbClr val="FFFFFF"/>
                </a:solidFill>
                <a:latin typeface="Carlito"/>
                <a:cs typeface="Carlito"/>
              </a:rPr>
              <a:t>size </a:t>
            </a:r>
            <a:r>
              <a:rPr sz="1600" spc="-5" dirty="0">
                <a:solidFill>
                  <a:srgbClr val="FFFFFF"/>
                </a:solidFill>
                <a:latin typeface="Carlito"/>
                <a:cs typeface="Carlito"/>
              </a:rPr>
              <a:t>of</a:t>
            </a:r>
            <a:r>
              <a:rPr sz="1600" spc="-204" dirty="0">
                <a:solidFill>
                  <a:srgbClr val="FFFFFF"/>
                </a:solidFill>
                <a:latin typeface="Carlito"/>
                <a:cs typeface="Carlito"/>
              </a:rPr>
              <a:t> </a:t>
            </a:r>
            <a:r>
              <a:rPr sz="1600" spc="-10" dirty="0">
                <a:solidFill>
                  <a:srgbClr val="FFFFFF"/>
                </a:solidFill>
                <a:latin typeface="Carlito"/>
                <a:cs typeface="Carlito"/>
              </a:rPr>
              <a:t>18.</a:t>
            </a:r>
            <a:endParaRPr sz="1600">
              <a:latin typeface="Carlito"/>
              <a:cs typeface="Carlito"/>
            </a:endParaRPr>
          </a:p>
          <a:p>
            <a:pPr marL="12700">
              <a:lnSpc>
                <a:spcPct val="100000"/>
              </a:lnSpc>
              <a:spcBef>
                <a:spcPts val="250"/>
              </a:spcBef>
            </a:pPr>
            <a:r>
              <a:rPr sz="1600" spc="-5" dirty="0">
                <a:solidFill>
                  <a:srgbClr val="FFFFFF"/>
                </a:solidFill>
                <a:latin typeface="Carlito"/>
                <a:cs typeface="Carlito"/>
              </a:rPr>
              <a:t>This </a:t>
            </a:r>
            <a:r>
              <a:rPr sz="1600" spc="-20" dirty="0">
                <a:solidFill>
                  <a:srgbClr val="FFFFFF"/>
                </a:solidFill>
                <a:latin typeface="Carlito"/>
                <a:cs typeface="Carlito"/>
              </a:rPr>
              <a:t>can cause large variance </a:t>
            </a:r>
            <a:r>
              <a:rPr sz="1600" dirty="0">
                <a:solidFill>
                  <a:srgbClr val="FFFFFF"/>
                </a:solidFill>
                <a:latin typeface="Carlito"/>
                <a:cs typeface="Carlito"/>
              </a:rPr>
              <a:t>in </a:t>
            </a:r>
            <a:r>
              <a:rPr sz="1600" spc="-20" dirty="0">
                <a:solidFill>
                  <a:srgbClr val="FFFFFF"/>
                </a:solidFill>
                <a:latin typeface="Carlito"/>
                <a:cs typeface="Carlito"/>
              </a:rPr>
              <a:t>accuracy results, </a:t>
            </a:r>
            <a:r>
              <a:rPr sz="1600" spc="-15" dirty="0">
                <a:solidFill>
                  <a:srgbClr val="FFFFFF"/>
                </a:solidFill>
                <a:latin typeface="Carlito"/>
                <a:cs typeface="Carlito"/>
              </a:rPr>
              <a:t>such </a:t>
            </a:r>
            <a:r>
              <a:rPr sz="1600" spc="-5" dirty="0">
                <a:solidFill>
                  <a:srgbClr val="FFFFFF"/>
                </a:solidFill>
                <a:latin typeface="Carlito"/>
                <a:cs typeface="Carlito"/>
              </a:rPr>
              <a:t>as those in </a:t>
            </a:r>
            <a:r>
              <a:rPr sz="1600" spc="-15" dirty="0">
                <a:solidFill>
                  <a:srgbClr val="FFFFFF"/>
                </a:solidFill>
                <a:latin typeface="Carlito"/>
                <a:cs typeface="Carlito"/>
              </a:rPr>
              <a:t>Decision </a:t>
            </a:r>
            <a:r>
              <a:rPr sz="1600" spc="-65" dirty="0">
                <a:solidFill>
                  <a:srgbClr val="FFFFFF"/>
                </a:solidFill>
                <a:latin typeface="Carlito"/>
                <a:cs typeface="Carlito"/>
              </a:rPr>
              <a:t>Tree </a:t>
            </a:r>
            <a:r>
              <a:rPr sz="1600" spc="-10" dirty="0">
                <a:solidFill>
                  <a:srgbClr val="FFFFFF"/>
                </a:solidFill>
                <a:latin typeface="Carlito"/>
                <a:cs typeface="Carlito"/>
              </a:rPr>
              <a:t>Classifier </a:t>
            </a:r>
            <a:r>
              <a:rPr sz="1600" spc="-5" dirty="0">
                <a:solidFill>
                  <a:srgbClr val="FFFFFF"/>
                </a:solidFill>
                <a:latin typeface="Carlito"/>
                <a:cs typeface="Carlito"/>
              </a:rPr>
              <a:t>model in </a:t>
            </a:r>
            <a:r>
              <a:rPr sz="1600" spc="-25" dirty="0">
                <a:solidFill>
                  <a:srgbClr val="FFFFFF"/>
                </a:solidFill>
                <a:latin typeface="Carlito"/>
                <a:cs typeface="Carlito"/>
              </a:rPr>
              <a:t>repeated</a:t>
            </a:r>
            <a:r>
              <a:rPr sz="1600" spc="60" dirty="0">
                <a:solidFill>
                  <a:srgbClr val="FFFFFF"/>
                </a:solidFill>
                <a:latin typeface="Carlito"/>
                <a:cs typeface="Carlito"/>
              </a:rPr>
              <a:t> </a:t>
            </a:r>
            <a:r>
              <a:rPr sz="1600" spc="-15" dirty="0">
                <a:solidFill>
                  <a:srgbClr val="FFFFFF"/>
                </a:solidFill>
                <a:latin typeface="Carlito"/>
                <a:cs typeface="Carlito"/>
              </a:rPr>
              <a:t>runs.</a:t>
            </a:r>
            <a:endParaRPr sz="1600">
              <a:latin typeface="Carlito"/>
              <a:cs typeface="Carlito"/>
            </a:endParaRPr>
          </a:p>
          <a:p>
            <a:pPr marL="12700">
              <a:lnSpc>
                <a:spcPct val="100000"/>
              </a:lnSpc>
              <a:spcBef>
                <a:spcPts val="400"/>
              </a:spcBef>
            </a:pPr>
            <a:r>
              <a:rPr sz="1600" spc="-55" dirty="0">
                <a:solidFill>
                  <a:srgbClr val="FFFFFF"/>
                </a:solidFill>
                <a:latin typeface="Carlito"/>
                <a:cs typeface="Carlito"/>
              </a:rPr>
              <a:t>We </a:t>
            </a:r>
            <a:r>
              <a:rPr sz="1600" spc="-20" dirty="0">
                <a:solidFill>
                  <a:srgbClr val="FFFFFF"/>
                </a:solidFill>
                <a:latin typeface="Carlito"/>
                <a:cs typeface="Carlito"/>
              </a:rPr>
              <a:t>likely </a:t>
            </a:r>
            <a:r>
              <a:rPr sz="1600" spc="-15" dirty="0">
                <a:solidFill>
                  <a:srgbClr val="FFFFFF"/>
                </a:solidFill>
                <a:latin typeface="Carlito"/>
                <a:cs typeface="Carlito"/>
              </a:rPr>
              <a:t>need </a:t>
            </a:r>
            <a:r>
              <a:rPr sz="1600" spc="-25" dirty="0">
                <a:solidFill>
                  <a:srgbClr val="FFFFFF"/>
                </a:solidFill>
                <a:latin typeface="Carlito"/>
                <a:cs typeface="Carlito"/>
              </a:rPr>
              <a:t>more data </a:t>
            </a:r>
            <a:r>
              <a:rPr sz="1600" spc="-15" dirty="0">
                <a:solidFill>
                  <a:srgbClr val="FFFFFF"/>
                </a:solidFill>
                <a:latin typeface="Carlito"/>
                <a:cs typeface="Carlito"/>
              </a:rPr>
              <a:t>to </a:t>
            </a:r>
            <a:r>
              <a:rPr sz="1600" spc="-20" dirty="0">
                <a:solidFill>
                  <a:srgbClr val="FFFFFF"/>
                </a:solidFill>
                <a:latin typeface="Carlito"/>
                <a:cs typeface="Carlito"/>
              </a:rPr>
              <a:t>determine </a:t>
            </a:r>
            <a:r>
              <a:rPr sz="1600" spc="-5" dirty="0">
                <a:solidFill>
                  <a:srgbClr val="FFFFFF"/>
                </a:solidFill>
                <a:latin typeface="Carlito"/>
                <a:cs typeface="Carlito"/>
              </a:rPr>
              <a:t>the </a:t>
            </a:r>
            <a:r>
              <a:rPr sz="1600" spc="-20" dirty="0">
                <a:solidFill>
                  <a:srgbClr val="FFFFFF"/>
                </a:solidFill>
                <a:latin typeface="Carlito"/>
                <a:cs typeface="Carlito"/>
              </a:rPr>
              <a:t>best</a:t>
            </a:r>
            <a:r>
              <a:rPr sz="1600" spc="114" dirty="0">
                <a:solidFill>
                  <a:srgbClr val="FFFFFF"/>
                </a:solidFill>
                <a:latin typeface="Carlito"/>
                <a:cs typeface="Carlito"/>
              </a:rPr>
              <a:t> </a:t>
            </a:r>
            <a:r>
              <a:rPr sz="1600" spc="-15" dirty="0">
                <a:solidFill>
                  <a:srgbClr val="FFFFFF"/>
                </a:solidFill>
                <a:latin typeface="Carlito"/>
                <a:cs typeface="Carlito"/>
              </a:rPr>
              <a:t>model.</a:t>
            </a:r>
            <a:endParaRPr sz="1600">
              <a:latin typeface="Carlito"/>
              <a:cs typeface="Carlito"/>
            </a:endParaRPr>
          </a:p>
        </p:txBody>
      </p:sp>
      <p:sp>
        <p:nvSpPr>
          <p:cNvPr id="7" name="object 7"/>
          <p:cNvSpPr/>
          <p:nvPr/>
        </p:nvSpPr>
        <p:spPr>
          <a:xfrm>
            <a:off x="3086100" y="1207008"/>
            <a:ext cx="5076444" cy="333756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914901"/>
            <a:ext cx="12188825" cy="1943100"/>
            <a:chOff x="0" y="4914901"/>
            <a:chExt cx="12188825" cy="1943100"/>
          </a:xfrm>
        </p:grpSpPr>
        <p:sp>
          <p:nvSpPr>
            <p:cNvPr id="3" name="object 3"/>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solidFill>
              <a:srgbClr val="BB562C"/>
            </a:solidFill>
          </p:spPr>
          <p:txBody>
            <a:bodyPr wrap="square" lIns="0" tIns="0" rIns="0" bIns="0" rtlCol="0"/>
            <a:lstStyle/>
            <a:p>
              <a:endParaRPr/>
            </a:p>
          </p:txBody>
        </p:sp>
        <p:sp>
          <p:nvSpPr>
            <p:cNvPr id="4" name="object 4"/>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solidFill>
              <a:srgbClr val="E28312"/>
            </a:solidFill>
          </p:spPr>
          <p:txBody>
            <a:bodyPr wrap="square" lIns="0" tIns="0" rIns="0" bIns="0" rtlCol="0"/>
            <a:lstStyle/>
            <a:p>
              <a:endParaRPr/>
            </a:p>
          </p:txBody>
        </p:sp>
      </p:grpSp>
      <p:sp>
        <p:nvSpPr>
          <p:cNvPr id="5" name="object 5"/>
          <p:cNvSpPr txBox="1">
            <a:spLocks noGrp="1"/>
          </p:cNvSpPr>
          <p:nvPr>
            <p:ph type="title"/>
          </p:nvPr>
        </p:nvSpPr>
        <p:spPr>
          <a:xfrm>
            <a:off x="1176019" y="415493"/>
            <a:ext cx="3073400" cy="574675"/>
          </a:xfrm>
          <a:prstGeom prst="rect">
            <a:avLst/>
          </a:prstGeom>
        </p:spPr>
        <p:txBody>
          <a:bodyPr vert="horz" wrap="square" lIns="0" tIns="12700" rIns="0" bIns="0" rtlCol="0">
            <a:spAutoFit/>
          </a:bodyPr>
          <a:lstStyle/>
          <a:p>
            <a:pPr marL="12700">
              <a:lnSpc>
                <a:spcPct val="100000"/>
              </a:lnSpc>
              <a:spcBef>
                <a:spcPts val="100"/>
              </a:spcBef>
            </a:pPr>
            <a:r>
              <a:rPr sz="3600" spc="-235" dirty="0">
                <a:solidFill>
                  <a:srgbClr val="BB562C"/>
                </a:solidFill>
              </a:rPr>
              <a:t>Confusion</a:t>
            </a:r>
            <a:r>
              <a:rPr sz="3600" spc="-330" dirty="0">
                <a:solidFill>
                  <a:srgbClr val="BB562C"/>
                </a:solidFill>
              </a:rPr>
              <a:t> </a:t>
            </a:r>
            <a:r>
              <a:rPr sz="3600" spc="-114" dirty="0">
                <a:solidFill>
                  <a:srgbClr val="BB562C"/>
                </a:solidFill>
              </a:rPr>
              <a:t>Matrix</a:t>
            </a:r>
            <a:endParaRPr sz="3600"/>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42</a:t>
            </a:fld>
            <a:endParaRPr dirty="0"/>
          </a:p>
        </p:txBody>
      </p:sp>
      <p:sp>
        <p:nvSpPr>
          <p:cNvPr id="6" name="object 6"/>
          <p:cNvSpPr txBox="1"/>
          <p:nvPr/>
        </p:nvSpPr>
        <p:spPr>
          <a:xfrm>
            <a:off x="1049223" y="5054879"/>
            <a:ext cx="8708390" cy="1459865"/>
          </a:xfrm>
          <a:prstGeom prst="rect">
            <a:avLst/>
          </a:prstGeom>
        </p:spPr>
        <p:txBody>
          <a:bodyPr vert="horz" wrap="square" lIns="0" tIns="12700" rIns="0" bIns="0" rtlCol="0">
            <a:spAutoFit/>
          </a:bodyPr>
          <a:lstStyle/>
          <a:p>
            <a:pPr marL="12700" marR="158750">
              <a:lnSpc>
                <a:spcPct val="112500"/>
              </a:lnSpc>
              <a:spcBef>
                <a:spcPts val="100"/>
              </a:spcBef>
            </a:pPr>
            <a:r>
              <a:rPr sz="1600" spc="-5" dirty="0">
                <a:solidFill>
                  <a:srgbClr val="FFFFFF"/>
                </a:solidFill>
                <a:latin typeface="Carlito"/>
                <a:cs typeface="Carlito"/>
              </a:rPr>
              <a:t>Since </a:t>
            </a:r>
            <a:r>
              <a:rPr sz="1600" dirty="0">
                <a:solidFill>
                  <a:srgbClr val="FFFFFF"/>
                </a:solidFill>
                <a:latin typeface="Carlito"/>
                <a:cs typeface="Carlito"/>
              </a:rPr>
              <a:t>all </a:t>
            </a:r>
            <a:r>
              <a:rPr sz="1600" spc="-5" dirty="0">
                <a:solidFill>
                  <a:srgbClr val="FFFFFF"/>
                </a:solidFill>
                <a:latin typeface="Carlito"/>
                <a:cs typeface="Carlito"/>
              </a:rPr>
              <a:t>models </a:t>
            </a:r>
            <a:r>
              <a:rPr sz="1600" spc="-25" dirty="0">
                <a:solidFill>
                  <a:srgbClr val="FFFFFF"/>
                </a:solidFill>
                <a:latin typeface="Carlito"/>
                <a:cs typeface="Carlito"/>
              </a:rPr>
              <a:t>performed </a:t>
            </a:r>
            <a:r>
              <a:rPr sz="1600" spc="-5" dirty="0">
                <a:solidFill>
                  <a:srgbClr val="FFFFFF"/>
                </a:solidFill>
                <a:latin typeface="Carlito"/>
                <a:cs typeface="Carlito"/>
              </a:rPr>
              <a:t>the </a:t>
            </a:r>
            <a:r>
              <a:rPr sz="1600" spc="-10" dirty="0">
                <a:solidFill>
                  <a:srgbClr val="FFFFFF"/>
                </a:solidFill>
                <a:latin typeface="Carlito"/>
                <a:cs typeface="Carlito"/>
              </a:rPr>
              <a:t>same </a:t>
            </a:r>
            <a:r>
              <a:rPr sz="1600" spc="-25" dirty="0">
                <a:solidFill>
                  <a:srgbClr val="FFFFFF"/>
                </a:solidFill>
                <a:latin typeface="Carlito"/>
                <a:cs typeface="Carlito"/>
              </a:rPr>
              <a:t>for </a:t>
            </a:r>
            <a:r>
              <a:rPr sz="1600" spc="-5" dirty="0">
                <a:solidFill>
                  <a:srgbClr val="FFFFFF"/>
                </a:solidFill>
                <a:latin typeface="Carlito"/>
                <a:cs typeface="Carlito"/>
              </a:rPr>
              <a:t>the </a:t>
            </a:r>
            <a:r>
              <a:rPr sz="1600" spc="-20" dirty="0">
                <a:solidFill>
                  <a:srgbClr val="FFFFFF"/>
                </a:solidFill>
                <a:latin typeface="Carlito"/>
                <a:cs typeface="Carlito"/>
              </a:rPr>
              <a:t>test set, </a:t>
            </a:r>
            <a:r>
              <a:rPr sz="1600" spc="-5" dirty="0">
                <a:solidFill>
                  <a:srgbClr val="FFFFFF"/>
                </a:solidFill>
                <a:latin typeface="Carlito"/>
                <a:cs typeface="Carlito"/>
              </a:rPr>
              <a:t>the </a:t>
            </a:r>
            <a:r>
              <a:rPr sz="1600" spc="-20" dirty="0">
                <a:solidFill>
                  <a:srgbClr val="FFFFFF"/>
                </a:solidFill>
                <a:latin typeface="Carlito"/>
                <a:cs typeface="Carlito"/>
              </a:rPr>
              <a:t>confusion </a:t>
            </a:r>
            <a:r>
              <a:rPr sz="1600" spc="-10" dirty="0">
                <a:solidFill>
                  <a:srgbClr val="FFFFFF"/>
                </a:solidFill>
                <a:latin typeface="Carlito"/>
                <a:cs typeface="Carlito"/>
              </a:rPr>
              <a:t>matrix is </a:t>
            </a:r>
            <a:r>
              <a:rPr sz="1600" spc="-5" dirty="0">
                <a:solidFill>
                  <a:srgbClr val="FFFFFF"/>
                </a:solidFill>
                <a:latin typeface="Carlito"/>
                <a:cs typeface="Carlito"/>
              </a:rPr>
              <a:t>the </a:t>
            </a:r>
            <a:r>
              <a:rPr sz="1600" spc="-10" dirty="0">
                <a:solidFill>
                  <a:srgbClr val="FFFFFF"/>
                </a:solidFill>
                <a:latin typeface="Carlito"/>
                <a:cs typeface="Carlito"/>
              </a:rPr>
              <a:t>same </a:t>
            </a:r>
            <a:r>
              <a:rPr sz="1600" spc="-20" dirty="0">
                <a:solidFill>
                  <a:srgbClr val="FFFFFF"/>
                </a:solidFill>
                <a:latin typeface="Carlito"/>
                <a:cs typeface="Carlito"/>
              </a:rPr>
              <a:t>across </a:t>
            </a:r>
            <a:r>
              <a:rPr sz="1600" dirty="0">
                <a:solidFill>
                  <a:srgbClr val="FFFFFF"/>
                </a:solidFill>
                <a:latin typeface="Carlito"/>
                <a:cs typeface="Carlito"/>
              </a:rPr>
              <a:t>all </a:t>
            </a:r>
            <a:r>
              <a:rPr sz="1600" spc="-5" dirty="0">
                <a:solidFill>
                  <a:srgbClr val="FFFFFF"/>
                </a:solidFill>
                <a:latin typeface="Carlito"/>
                <a:cs typeface="Carlito"/>
              </a:rPr>
              <a:t>models.  The </a:t>
            </a:r>
            <a:r>
              <a:rPr sz="1600" spc="-15" dirty="0">
                <a:solidFill>
                  <a:srgbClr val="FFFFFF"/>
                </a:solidFill>
                <a:latin typeface="Carlito"/>
                <a:cs typeface="Carlito"/>
              </a:rPr>
              <a:t>models </a:t>
            </a:r>
            <a:r>
              <a:rPr sz="1600" spc="-20" dirty="0">
                <a:solidFill>
                  <a:srgbClr val="FFFFFF"/>
                </a:solidFill>
                <a:latin typeface="Carlito"/>
                <a:cs typeface="Carlito"/>
              </a:rPr>
              <a:t>predicted </a:t>
            </a:r>
            <a:r>
              <a:rPr sz="1600" spc="-5" dirty="0">
                <a:solidFill>
                  <a:srgbClr val="FFFFFF"/>
                </a:solidFill>
                <a:latin typeface="Carlito"/>
                <a:cs typeface="Carlito"/>
              </a:rPr>
              <a:t>12 </a:t>
            </a:r>
            <a:r>
              <a:rPr sz="1600" spc="-20" dirty="0">
                <a:solidFill>
                  <a:srgbClr val="FFFFFF"/>
                </a:solidFill>
                <a:latin typeface="Carlito"/>
                <a:cs typeface="Carlito"/>
              </a:rPr>
              <a:t>successful </a:t>
            </a:r>
            <a:r>
              <a:rPr sz="1600" spc="-10" dirty="0">
                <a:solidFill>
                  <a:srgbClr val="FFFFFF"/>
                </a:solidFill>
                <a:latin typeface="Carlito"/>
                <a:cs typeface="Carlito"/>
              </a:rPr>
              <a:t>landings </a:t>
            </a:r>
            <a:r>
              <a:rPr sz="1600" spc="-5" dirty="0">
                <a:solidFill>
                  <a:srgbClr val="FFFFFF"/>
                </a:solidFill>
                <a:latin typeface="Carlito"/>
                <a:cs typeface="Carlito"/>
              </a:rPr>
              <a:t>when the true label</a:t>
            </a:r>
            <a:r>
              <a:rPr sz="1600" spc="275" dirty="0">
                <a:solidFill>
                  <a:srgbClr val="FFFFFF"/>
                </a:solidFill>
                <a:latin typeface="Carlito"/>
                <a:cs typeface="Carlito"/>
              </a:rPr>
              <a:t> </a:t>
            </a:r>
            <a:r>
              <a:rPr sz="1600" spc="-20" dirty="0">
                <a:solidFill>
                  <a:srgbClr val="FFFFFF"/>
                </a:solidFill>
                <a:latin typeface="Carlito"/>
                <a:cs typeface="Carlito"/>
              </a:rPr>
              <a:t>was successful </a:t>
            </a:r>
            <a:r>
              <a:rPr sz="1600" spc="-10" dirty="0">
                <a:solidFill>
                  <a:srgbClr val="FFFFFF"/>
                </a:solidFill>
                <a:latin typeface="Carlito"/>
                <a:cs typeface="Carlito"/>
              </a:rPr>
              <a:t>landing.</a:t>
            </a:r>
            <a:endParaRPr sz="1600">
              <a:latin typeface="Carlito"/>
              <a:cs typeface="Carlito"/>
            </a:endParaRPr>
          </a:p>
          <a:p>
            <a:pPr marL="12700">
              <a:lnSpc>
                <a:spcPct val="100000"/>
              </a:lnSpc>
              <a:spcBef>
                <a:spcPts val="405"/>
              </a:spcBef>
            </a:pPr>
            <a:r>
              <a:rPr sz="1600" spc="-5" dirty="0">
                <a:solidFill>
                  <a:srgbClr val="FFFFFF"/>
                </a:solidFill>
                <a:latin typeface="Carlito"/>
                <a:cs typeface="Carlito"/>
              </a:rPr>
              <a:t>The </a:t>
            </a:r>
            <a:r>
              <a:rPr sz="1600" spc="-15" dirty="0">
                <a:solidFill>
                  <a:srgbClr val="FFFFFF"/>
                </a:solidFill>
                <a:latin typeface="Carlito"/>
                <a:cs typeface="Carlito"/>
              </a:rPr>
              <a:t>models </a:t>
            </a:r>
            <a:r>
              <a:rPr sz="1600" spc="-20" dirty="0">
                <a:solidFill>
                  <a:srgbClr val="FFFFFF"/>
                </a:solidFill>
                <a:latin typeface="Carlito"/>
                <a:cs typeface="Carlito"/>
              </a:rPr>
              <a:t>predicted </a:t>
            </a:r>
            <a:r>
              <a:rPr sz="1600" spc="-5" dirty="0">
                <a:solidFill>
                  <a:srgbClr val="FFFFFF"/>
                </a:solidFill>
                <a:latin typeface="Carlito"/>
                <a:cs typeface="Carlito"/>
              </a:rPr>
              <a:t>3 </a:t>
            </a:r>
            <a:r>
              <a:rPr sz="1600" spc="-20" dirty="0">
                <a:solidFill>
                  <a:srgbClr val="FFFFFF"/>
                </a:solidFill>
                <a:latin typeface="Carlito"/>
                <a:cs typeface="Carlito"/>
              </a:rPr>
              <a:t>unsuccessful </a:t>
            </a:r>
            <a:r>
              <a:rPr sz="1600" spc="-10" dirty="0">
                <a:solidFill>
                  <a:srgbClr val="FFFFFF"/>
                </a:solidFill>
                <a:latin typeface="Carlito"/>
                <a:cs typeface="Carlito"/>
              </a:rPr>
              <a:t>landings </a:t>
            </a:r>
            <a:r>
              <a:rPr sz="1600" spc="-5" dirty="0">
                <a:solidFill>
                  <a:srgbClr val="FFFFFF"/>
                </a:solidFill>
                <a:latin typeface="Carlito"/>
                <a:cs typeface="Carlito"/>
              </a:rPr>
              <a:t>when the true label </a:t>
            </a:r>
            <a:r>
              <a:rPr sz="1600" spc="-15" dirty="0">
                <a:solidFill>
                  <a:srgbClr val="FFFFFF"/>
                </a:solidFill>
                <a:latin typeface="Carlito"/>
                <a:cs typeface="Carlito"/>
              </a:rPr>
              <a:t>was </a:t>
            </a:r>
            <a:r>
              <a:rPr sz="1600" spc="-20" dirty="0">
                <a:solidFill>
                  <a:srgbClr val="FFFFFF"/>
                </a:solidFill>
                <a:latin typeface="Carlito"/>
                <a:cs typeface="Carlito"/>
              </a:rPr>
              <a:t>unsuccessful</a:t>
            </a:r>
            <a:r>
              <a:rPr sz="1600" spc="140" dirty="0">
                <a:solidFill>
                  <a:srgbClr val="FFFFFF"/>
                </a:solidFill>
                <a:latin typeface="Carlito"/>
                <a:cs typeface="Carlito"/>
              </a:rPr>
              <a:t> </a:t>
            </a:r>
            <a:r>
              <a:rPr sz="1600" spc="-10" dirty="0">
                <a:solidFill>
                  <a:srgbClr val="FFFFFF"/>
                </a:solidFill>
                <a:latin typeface="Carlito"/>
                <a:cs typeface="Carlito"/>
              </a:rPr>
              <a:t>landing.</a:t>
            </a:r>
            <a:endParaRPr sz="1600">
              <a:latin typeface="Carlito"/>
              <a:cs typeface="Carlito"/>
            </a:endParaRPr>
          </a:p>
          <a:p>
            <a:pPr marL="12700" marR="5080">
              <a:lnSpc>
                <a:spcPts val="2330"/>
              </a:lnSpc>
              <a:spcBef>
                <a:spcPts val="135"/>
              </a:spcBef>
            </a:pPr>
            <a:r>
              <a:rPr sz="1600" spc="-5" dirty="0">
                <a:solidFill>
                  <a:srgbClr val="FFFFFF"/>
                </a:solidFill>
                <a:latin typeface="Carlito"/>
                <a:cs typeface="Carlito"/>
              </a:rPr>
              <a:t>The </a:t>
            </a:r>
            <a:r>
              <a:rPr sz="1600" spc="-15" dirty="0">
                <a:solidFill>
                  <a:srgbClr val="FFFFFF"/>
                </a:solidFill>
                <a:latin typeface="Carlito"/>
                <a:cs typeface="Carlito"/>
              </a:rPr>
              <a:t>models </a:t>
            </a:r>
            <a:r>
              <a:rPr sz="1600" spc="-20" dirty="0">
                <a:solidFill>
                  <a:srgbClr val="FFFFFF"/>
                </a:solidFill>
                <a:latin typeface="Carlito"/>
                <a:cs typeface="Carlito"/>
              </a:rPr>
              <a:t>predicted </a:t>
            </a:r>
            <a:r>
              <a:rPr sz="1600" spc="-5" dirty="0">
                <a:solidFill>
                  <a:srgbClr val="FFFFFF"/>
                </a:solidFill>
                <a:latin typeface="Carlito"/>
                <a:cs typeface="Carlito"/>
              </a:rPr>
              <a:t>3 </a:t>
            </a:r>
            <a:r>
              <a:rPr sz="1600" spc="-20" dirty="0">
                <a:solidFill>
                  <a:srgbClr val="FFFFFF"/>
                </a:solidFill>
                <a:latin typeface="Carlito"/>
                <a:cs typeface="Carlito"/>
              </a:rPr>
              <a:t>successful </a:t>
            </a:r>
            <a:r>
              <a:rPr sz="1600" spc="-10" dirty="0">
                <a:solidFill>
                  <a:srgbClr val="FFFFFF"/>
                </a:solidFill>
                <a:latin typeface="Carlito"/>
                <a:cs typeface="Carlito"/>
              </a:rPr>
              <a:t>landings </a:t>
            </a:r>
            <a:r>
              <a:rPr sz="1600" spc="-5" dirty="0">
                <a:solidFill>
                  <a:srgbClr val="FFFFFF"/>
                </a:solidFill>
                <a:latin typeface="Carlito"/>
                <a:cs typeface="Carlito"/>
              </a:rPr>
              <a:t>when the true label </a:t>
            </a:r>
            <a:r>
              <a:rPr sz="1600" spc="-20" dirty="0">
                <a:solidFill>
                  <a:srgbClr val="FFFFFF"/>
                </a:solidFill>
                <a:latin typeface="Carlito"/>
                <a:cs typeface="Carlito"/>
              </a:rPr>
              <a:t>was unsuccessful </a:t>
            </a:r>
            <a:r>
              <a:rPr sz="1600" spc="-10" dirty="0">
                <a:solidFill>
                  <a:srgbClr val="FFFFFF"/>
                </a:solidFill>
                <a:latin typeface="Carlito"/>
                <a:cs typeface="Carlito"/>
              </a:rPr>
              <a:t>landings </a:t>
            </a:r>
            <a:r>
              <a:rPr sz="1600" spc="-20" dirty="0">
                <a:solidFill>
                  <a:srgbClr val="FFFFFF"/>
                </a:solidFill>
                <a:latin typeface="Carlito"/>
                <a:cs typeface="Carlito"/>
              </a:rPr>
              <a:t>(false positives).  </a:t>
            </a:r>
            <a:r>
              <a:rPr sz="1600" spc="-15" dirty="0">
                <a:solidFill>
                  <a:srgbClr val="FFFFFF"/>
                </a:solidFill>
                <a:latin typeface="Carlito"/>
                <a:cs typeface="Carlito"/>
              </a:rPr>
              <a:t>Our </a:t>
            </a:r>
            <a:r>
              <a:rPr sz="1600" spc="-5" dirty="0">
                <a:solidFill>
                  <a:srgbClr val="FFFFFF"/>
                </a:solidFill>
                <a:latin typeface="Carlito"/>
                <a:cs typeface="Carlito"/>
              </a:rPr>
              <a:t>models </a:t>
            </a:r>
            <a:r>
              <a:rPr sz="1600" spc="-20" dirty="0">
                <a:solidFill>
                  <a:srgbClr val="FFFFFF"/>
                </a:solidFill>
                <a:latin typeface="Carlito"/>
                <a:cs typeface="Carlito"/>
              </a:rPr>
              <a:t>over predict successful</a:t>
            </a:r>
            <a:r>
              <a:rPr sz="1600" spc="130" dirty="0">
                <a:solidFill>
                  <a:srgbClr val="FFFFFF"/>
                </a:solidFill>
                <a:latin typeface="Carlito"/>
                <a:cs typeface="Carlito"/>
              </a:rPr>
              <a:t> </a:t>
            </a:r>
            <a:r>
              <a:rPr sz="1600" spc="-10" dirty="0">
                <a:solidFill>
                  <a:srgbClr val="FFFFFF"/>
                </a:solidFill>
                <a:latin typeface="Carlito"/>
                <a:cs typeface="Carlito"/>
              </a:rPr>
              <a:t>landings.</a:t>
            </a:r>
            <a:endParaRPr sz="1600">
              <a:latin typeface="Carlito"/>
              <a:cs typeface="Carlito"/>
            </a:endParaRPr>
          </a:p>
        </p:txBody>
      </p:sp>
      <p:sp>
        <p:nvSpPr>
          <p:cNvPr id="7" name="object 7"/>
          <p:cNvSpPr/>
          <p:nvPr/>
        </p:nvSpPr>
        <p:spPr>
          <a:xfrm>
            <a:off x="3075432" y="1219200"/>
            <a:ext cx="4541520" cy="3453383"/>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8382381" y="2363851"/>
            <a:ext cx="2162175"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15" dirty="0">
                <a:latin typeface="Carlito"/>
                <a:cs typeface="Carlito"/>
              </a:rPr>
              <a:t>Correct predictions are  </a:t>
            </a:r>
            <a:r>
              <a:rPr sz="1800" spc="-5" dirty="0">
                <a:latin typeface="Carlito"/>
                <a:cs typeface="Carlito"/>
              </a:rPr>
              <a:t>on </a:t>
            </a:r>
            <a:r>
              <a:rPr sz="1800" dirty="0">
                <a:latin typeface="Carlito"/>
                <a:cs typeface="Carlito"/>
              </a:rPr>
              <a:t>a </a:t>
            </a:r>
            <a:r>
              <a:rPr sz="1800" spc="-10" dirty="0">
                <a:latin typeface="Carlito"/>
                <a:cs typeface="Carlito"/>
              </a:rPr>
              <a:t>diagonal </a:t>
            </a:r>
            <a:r>
              <a:rPr sz="1800" spc="-20" dirty="0">
                <a:latin typeface="Carlito"/>
                <a:cs typeface="Carlito"/>
              </a:rPr>
              <a:t>from </a:t>
            </a:r>
            <a:r>
              <a:rPr sz="1800" spc="-15" dirty="0">
                <a:latin typeface="Carlito"/>
                <a:cs typeface="Carlito"/>
              </a:rPr>
              <a:t>top  </a:t>
            </a:r>
            <a:r>
              <a:rPr sz="1800" spc="-5" dirty="0">
                <a:latin typeface="Carlito"/>
                <a:cs typeface="Carlito"/>
              </a:rPr>
              <a:t>left </a:t>
            </a:r>
            <a:r>
              <a:rPr sz="1800" spc="-15" dirty="0">
                <a:latin typeface="Carlito"/>
                <a:cs typeface="Carlito"/>
              </a:rPr>
              <a:t>to </a:t>
            </a:r>
            <a:r>
              <a:rPr sz="1800" spc="-20" dirty="0">
                <a:latin typeface="Carlito"/>
                <a:cs typeface="Carlito"/>
              </a:rPr>
              <a:t>bottom</a:t>
            </a:r>
            <a:r>
              <a:rPr sz="1800" spc="-80" dirty="0">
                <a:latin typeface="Carlito"/>
                <a:cs typeface="Carlito"/>
              </a:rPr>
              <a:t> </a:t>
            </a:r>
            <a:r>
              <a:rPr sz="1800" spc="-5" dirty="0">
                <a:latin typeface="Carlito"/>
                <a:cs typeface="Carlito"/>
              </a:rPr>
              <a:t>right.</a:t>
            </a:r>
            <a:endParaRPr sz="1800">
              <a:latin typeface="Carlito"/>
              <a:cs typeface="Carli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1176019" y="506095"/>
            <a:ext cx="3244850" cy="756920"/>
          </a:xfrm>
          <a:prstGeom prst="rect">
            <a:avLst/>
          </a:prstGeom>
        </p:spPr>
        <p:txBody>
          <a:bodyPr vert="horz" wrap="square" lIns="0" tIns="12700" rIns="0" bIns="0" rtlCol="0">
            <a:spAutoFit/>
          </a:bodyPr>
          <a:lstStyle/>
          <a:p>
            <a:pPr marL="12700">
              <a:lnSpc>
                <a:spcPct val="100000"/>
              </a:lnSpc>
              <a:spcBef>
                <a:spcPts val="100"/>
              </a:spcBef>
            </a:pPr>
            <a:r>
              <a:rPr spc="-670" dirty="0"/>
              <a:t>CONCLUSION</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43</a:t>
            </a:fld>
            <a:endParaRPr dirty="0"/>
          </a:p>
        </p:txBody>
      </p:sp>
      <p:sp>
        <p:nvSpPr>
          <p:cNvPr id="4" name="object 4"/>
          <p:cNvSpPr txBox="1"/>
          <p:nvPr/>
        </p:nvSpPr>
        <p:spPr>
          <a:xfrm>
            <a:off x="1184249" y="1746715"/>
            <a:ext cx="9956800" cy="3692525"/>
          </a:xfrm>
          <a:prstGeom prst="rect">
            <a:avLst/>
          </a:prstGeom>
        </p:spPr>
        <p:txBody>
          <a:bodyPr vert="horz" wrap="square" lIns="0" tIns="62230" rIns="0" bIns="0" rtlCol="0">
            <a:spAutoFit/>
          </a:bodyPr>
          <a:lstStyle/>
          <a:p>
            <a:pPr marL="195580" indent="-183515">
              <a:lnSpc>
                <a:spcPct val="100000"/>
              </a:lnSpc>
              <a:spcBef>
                <a:spcPts val="490"/>
              </a:spcBef>
              <a:buClr>
                <a:srgbClr val="E28312"/>
              </a:buClr>
              <a:buChar char="◦"/>
              <a:tabLst>
                <a:tab pos="196215" algn="l"/>
              </a:tabLst>
            </a:pPr>
            <a:r>
              <a:rPr sz="2000" dirty="0">
                <a:solidFill>
                  <a:srgbClr val="404040"/>
                </a:solidFill>
                <a:latin typeface="Carlito"/>
                <a:cs typeface="Carlito"/>
              </a:rPr>
              <a:t>Our </a:t>
            </a:r>
            <a:r>
              <a:rPr sz="2000" spc="-5" dirty="0">
                <a:solidFill>
                  <a:srgbClr val="404040"/>
                </a:solidFill>
                <a:latin typeface="Carlito"/>
                <a:cs typeface="Carlito"/>
              </a:rPr>
              <a:t>task: </a:t>
            </a:r>
            <a:r>
              <a:rPr sz="2000" spc="-20" dirty="0">
                <a:solidFill>
                  <a:srgbClr val="404040"/>
                </a:solidFill>
                <a:latin typeface="Carlito"/>
                <a:cs typeface="Carlito"/>
              </a:rPr>
              <a:t>to develop </a:t>
            </a:r>
            <a:r>
              <a:rPr sz="2000" dirty="0">
                <a:solidFill>
                  <a:srgbClr val="404040"/>
                </a:solidFill>
                <a:latin typeface="Carlito"/>
                <a:cs typeface="Carlito"/>
              </a:rPr>
              <a:t>a machine learning model </a:t>
            </a:r>
            <a:r>
              <a:rPr sz="2000" spc="-25" dirty="0">
                <a:solidFill>
                  <a:srgbClr val="404040"/>
                </a:solidFill>
                <a:latin typeface="Carlito"/>
                <a:cs typeface="Carlito"/>
              </a:rPr>
              <a:t>for </a:t>
            </a:r>
            <a:r>
              <a:rPr sz="2000" dirty="0">
                <a:solidFill>
                  <a:srgbClr val="404040"/>
                </a:solidFill>
                <a:latin typeface="Carlito"/>
                <a:cs typeface="Carlito"/>
              </a:rPr>
              <a:t>Space Y who </a:t>
            </a:r>
            <a:r>
              <a:rPr sz="2000" spc="-20" dirty="0">
                <a:solidFill>
                  <a:srgbClr val="404040"/>
                </a:solidFill>
                <a:latin typeface="Carlito"/>
                <a:cs typeface="Carlito"/>
              </a:rPr>
              <a:t>wants to </a:t>
            </a:r>
            <a:r>
              <a:rPr sz="2000" spc="-5" dirty="0">
                <a:solidFill>
                  <a:srgbClr val="404040"/>
                </a:solidFill>
                <a:latin typeface="Carlito"/>
                <a:cs typeface="Carlito"/>
              </a:rPr>
              <a:t>bid </a:t>
            </a:r>
            <a:r>
              <a:rPr sz="2000" spc="-20" dirty="0">
                <a:solidFill>
                  <a:srgbClr val="404040"/>
                </a:solidFill>
                <a:latin typeface="Carlito"/>
                <a:cs typeface="Carlito"/>
              </a:rPr>
              <a:t>against</a:t>
            </a:r>
            <a:r>
              <a:rPr sz="2000" spc="-70" dirty="0">
                <a:solidFill>
                  <a:srgbClr val="404040"/>
                </a:solidFill>
                <a:latin typeface="Carlito"/>
                <a:cs typeface="Carlito"/>
              </a:rPr>
              <a:t> </a:t>
            </a:r>
            <a:r>
              <a:rPr sz="2000" dirty="0">
                <a:solidFill>
                  <a:srgbClr val="404040"/>
                </a:solidFill>
                <a:latin typeface="Carlito"/>
                <a:cs typeface="Carlito"/>
              </a:rPr>
              <a:t>SpaceX</a:t>
            </a:r>
            <a:endParaRPr sz="2000">
              <a:latin typeface="Carlito"/>
              <a:cs typeface="Carlito"/>
            </a:endParaRPr>
          </a:p>
          <a:p>
            <a:pPr marL="195580" indent="-183515">
              <a:lnSpc>
                <a:spcPct val="100000"/>
              </a:lnSpc>
              <a:spcBef>
                <a:spcPts val="395"/>
              </a:spcBef>
              <a:buClr>
                <a:srgbClr val="E28312"/>
              </a:buClr>
              <a:buChar char="◦"/>
              <a:tabLst>
                <a:tab pos="196215" algn="l"/>
              </a:tabLst>
            </a:pPr>
            <a:r>
              <a:rPr sz="2000" spc="-5" dirty="0">
                <a:solidFill>
                  <a:srgbClr val="404040"/>
                </a:solidFill>
                <a:latin typeface="Carlito"/>
                <a:cs typeface="Carlito"/>
              </a:rPr>
              <a:t>The goal </a:t>
            </a:r>
            <a:r>
              <a:rPr sz="2000" dirty="0">
                <a:solidFill>
                  <a:srgbClr val="404040"/>
                </a:solidFill>
                <a:latin typeface="Carlito"/>
                <a:cs typeface="Carlito"/>
              </a:rPr>
              <a:t>of </a:t>
            </a:r>
            <a:r>
              <a:rPr sz="2000" spc="-5" dirty="0">
                <a:solidFill>
                  <a:srgbClr val="404040"/>
                </a:solidFill>
                <a:latin typeface="Carlito"/>
                <a:cs typeface="Carlito"/>
              </a:rPr>
              <a:t>model is </a:t>
            </a:r>
            <a:r>
              <a:rPr sz="2000" spc="-20" dirty="0">
                <a:solidFill>
                  <a:srgbClr val="404040"/>
                </a:solidFill>
                <a:latin typeface="Carlito"/>
                <a:cs typeface="Carlito"/>
              </a:rPr>
              <a:t>to </a:t>
            </a:r>
            <a:r>
              <a:rPr sz="2000" spc="-5" dirty="0">
                <a:solidFill>
                  <a:srgbClr val="404040"/>
                </a:solidFill>
                <a:latin typeface="Carlito"/>
                <a:cs typeface="Carlito"/>
              </a:rPr>
              <a:t>predict when </a:t>
            </a:r>
            <a:r>
              <a:rPr sz="2000" spc="-15" dirty="0">
                <a:solidFill>
                  <a:srgbClr val="404040"/>
                </a:solidFill>
                <a:latin typeface="Carlito"/>
                <a:cs typeface="Carlito"/>
              </a:rPr>
              <a:t>Stage </a:t>
            </a:r>
            <a:r>
              <a:rPr sz="2000" dirty="0">
                <a:solidFill>
                  <a:srgbClr val="404040"/>
                </a:solidFill>
                <a:latin typeface="Carlito"/>
                <a:cs typeface="Carlito"/>
              </a:rPr>
              <a:t>1 </a:t>
            </a:r>
            <a:r>
              <a:rPr sz="2000" spc="-5" dirty="0">
                <a:solidFill>
                  <a:srgbClr val="404040"/>
                </a:solidFill>
                <a:latin typeface="Carlito"/>
                <a:cs typeface="Carlito"/>
              </a:rPr>
              <a:t>will successfully </a:t>
            </a:r>
            <a:r>
              <a:rPr sz="2000" dirty="0">
                <a:solidFill>
                  <a:srgbClr val="404040"/>
                </a:solidFill>
                <a:latin typeface="Carlito"/>
                <a:cs typeface="Carlito"/>
              </a:rPr>
              <a:t>land </a:t>
            </a:r>
            <a:r>
              <a:rPr sz="2000" spc="-20" dirty="0">
                <a:solidFill>
                  <a:srgbClr val="404040"/>
                </a:solidFill>
                <a:latin typeface="Carlito"/>
                <a:cs typeface="Carlito"/>
              </a:rPr>
              <a:t>to </a:t>
            </a:r>
            <a:r>
              <a:rPr sz="2000" spc="-35" dirty="0">
                <a:solidFill>
                  <a:srgbClr val="404040"/>
                </a:solidFill>
                <a:latin typeface="Carlito"/>
                <a:cs typeface="Carlito"/>
              </a:rPr>
              <a:t>save </a:t>
            </a:r>
            <a:r>
              <a:rPr sz="2000" spc="-5" dirty="0">
                <a:solidFill>
                  <a:srgbClr val="404040"/>
                </a:solidFill>
                <a:latin typeface="Carlito"/>
                <a:cs typeface="Carlito"/>
              </a:rPr>
              <a:t>~$100 million</a:t>
            </a:r>
            <a:r>
              <a:rPr sz="2000" spc="-110" dirty="0">
                <a:solidFill>
                  <a:srgbClr val="404040"/>
                </a:solidFill>
                <a:latin typeface="Carlito"/>
                <a:cs typeface="Carlito"/>
              </a:rPr>
              <a:t> </a:t>
            </a:r>
            <a:r>
              <a:rPr sz="2000" dirty="0">
                <a:solidFill>
                  <a:srgbClr val="404040"/>
                </a:solidFill>
                <a:latin typeface="Carlito"/>
                <a:cs typeface="Carlito"/>
              </a:rPr>
              <a:t>USD</a:t>
            </a:r>
            <a:endParaRPr sz="2000">
              <a:latin typeface="Carlito"/>
              <a:cs typeface="Carlito"/>
            </a:endParaRPr>
          </a:p>
          <a:p>
            <a:pPr marL="195580" indent="-183515">
              <a:lnSpc>
                <a:spcPct val="100000"/>
              </a:lnSpc>
              <a:spcBef>
                <a:spcPts val="409"/>
              </a:spcBef>
              <a:buClr>
                <a:srgbClr val="E28312"/>
              </a:buClr>
              <a:buChar char="◦"/>
              <a:tabLst>
                <a:tab pos="196215" algn="l"/>
              </a:tabLst>
            </a:pPr>
            <a:r>
              <a:rPr sz="2000" spc="-5" dirty="0">
                <a:solidFill>
                  <a:srgbClr val="404040"/>
                </a:solidFill>
                <a:latin typeface="Carlito"/>
                <a:cs typeface="Carlito"/>
              </a:rPr>
              <a:t>Used </a:t>
            </a:r>
            <a:r>
              <a:rPr sz="2000" spc="-25" dirty="0">
                <a:solidFill>
                  <a:srgbClr val="404040"/>
                </a:solidFill>
                <a:latin typeface="Carlito"/>
                <a:cs typeface="Carlito"/>
              </a:rPr>
              <a:t>data </a:t>
            </a:r>
            <a:r>
              <a:rPr sz="2000" spc="-20" dirty="0">
                <a:solidFill>
                  <a:srgbClr val="404040"/>
                </a:solidFill>
                <a:latin typeface="Carlito"/>
                <a:cs typeface="Carlito"/>
              </a:rPr>
              <a:t>from </a:t>
            </a:r>
            <a:r>
              <a:rPr sz="2000" dirty="0">
                <a:solidFill>
                  <a:srgbClr val="404040"/>
                </a:solidFill>
                <a:latin typeface="Carlito"/>
                <a:cs typeface="Carlito"/>
              </a:rPr>
              <a:t>a </a:t>
            </a:r>
            <a:r>
              <a:rPr sz="2000" spc="-5" dirty="0">
                <a:solidFill>
                  <a:srgbClr val="404040"/>
                </a:solidFill>
                <a:latin typeface="Carlito"/>
                <a:cs typeface="Carlito"/>
              </a:rPr>
              <a:t>public </a:t>
            </a:r>
            <a:r>
              <a:rPr sz="2000" dirty="0">
                <a:solidFill>
                  <a:srgbClr val="404040"/>
                </a:solidFill>
                <a:latin typeface="Carlito"/>
                <a:cs typeface="Carlito"/>
              </a:rPr>
              <a:t>SpaceX API and </a:t>
            </a:r>
            <a:r>
              <a:rPr sz="2000" spc="-5" dirty="0">
                <a:solidFill>
                  <a:srgbClr val="404040"/>
                </a:solidFill>
                <a:latin typeface="Carlito"/>
                <a:cs typeface="Carlito"/>
              </a:rPr>
              <a:t>web scraping </a:t>
            </a:r>
            <a:r>
              <a:rPr sz="2000" dirty="0">
                <a:solidFill>
                  <a:srgbClr val="404040"/>
                </a:solidFill>
                <a:latin typeface="Carlito"/>
                <a:cs typeface="Carlito"/>
              </a:rPr>
              <a:t>SpaceX Wikipedia</a:t>
            </a:r>
            <a:r>
              <a:rPr sz="2000" spc="-195" dirty="0">
                <a:solidFill>
                  <a:srgbClr val="404040"/>
                </a:solidFill>
                <a:latin typeface="Carlito"/>
                <a:cs typeface="Carlito"/>
              </a:rPr>
              <a:t> </a:t>
            </a:r>
            <a:r>
              <a:rPr sz="2000" spc="-5" dirty="0">
                <a:solidFill>
                  <a:srgbClr val="404040"/>
                </a:solidFill>
                <a:latin typeface="Carlito"/>
                <a:cs typeface="Carlito"/>
              </a:rPr>
              <a:t>page</a:t>
            </a:r>
            <a:endParaRPr sz="2000">
              <a:latin typeface="Carlito"/>
              <a:cs typeface="Carlito"/>
            </a:endParaRPr>
          </a:p>
          <a:p>
            <a:pPr marL="195580" indent="-183515">
              <a:lnSpc>
                <a:spcPct val="100000"/>
              </a:lnSpc>
              <a:spcBef>
                <a:spcPts val="400"/>
              </a:spcBef>
              <a:buClr>
                <a:srgbClr val="E28312"/>
              </a:buClr>
              <a:buChar char="◦"/>
              <a:tabLst>
                <a:tab pos="196215" algn="l"/>
              </a:tabLst>
            </a:pPr>
            <a:r>
              <a:rPr sz="2000" spc="-25" dirty="0">
                <a:solidFill>
                  <a:srgbClr val="404040"/>
                </a:solidFill>
                <a:latin typeface="Carlito"/>
                <a:cs typeface="Carlito"/>
              </a:rPr>
              <a:t>Created data </a:t>
            </a:r>
            <a:r>
              <a:rPr sz="2000" spc="-5" dirty="0">
                <a:solidFill>
                  <a:srgbClr val="404040"/>
                </a:solidFill>
                <a:latin typeface="Carlito"/>
                <a:cs typeface="Carlito"/>
              </a:rPr>
              <a:t>labels </a:t>
            </a:r>
            <a:r>
              <a:rPr sz="2000" dirty="0">
                <a:solidFill>
                  <a:srgbClr val="404040"/>
                </a:solidFill>
                <a:latin typeface="Carlito"/>
                <a:cs typeface="Carlito"/>
              </a:rPr>
              <a:t>and </a:t>
            </a:r>
            <a:r>
              <a:rPr sz="2000" spc="-25" dirty="0">
                <a:solidFill>
                  <a:srgbClr val="404040"/>
                </a:solidFill>
                <a:latin typeface="Carlito"/>
                <a:cs typeface="Carlito"/>
              </a:rPr>
              <a:t>stored data into </a:t>
            </a:r>
            <a:r>
              <a:rPr sz="2000" dirty="0">
                <a:solidFill>
                  <a:srgbClr val="404040"/>
                </a:solidFill>
                <a:latin typeface="Carlito"/>
                <a:cs typeface="Carlito"/>
              </a:rPr>
              <a:t>a </a:t>
            </a:r>
            <a:r>
              <a:rPr sz="2000" spc="-5" dirty="0">
                <a:solidFill>
                  <a:srgbClr val="404040"/>
                </a:solidFill>
                <a:latin typeface="Carlito"/>
                <a:cs typeface="Carlito"/>
              </a:rPr>
              <a:t>DB2 SQL</a:t>
            </a:r>
            <a:r>
              <a:rPr sz="2000" spc="-15" dirty="0">
                <a:solidFill>
                  <a:srgbClr val="404040"/>
                </a:solidFill>
                <a:latin typeface="Carlito"/>
                <a:cs typeface="Carlito"/>
              </a:rPr>
              <a:t> </a:t>
            </a:r>
            <a:r>
              <a:rPr sz="2000" spc="-5" dirty="0">
                <a:solidFill>
                  <a:srgbClr val="404040"/>
                </a:solidFill>
                <a:latin typeface="Carlito"/>
                <a:cs typeface="Carlito"/>
              </a:rPr>
              <a:t>database</a:t>
            </a:r>
            <a:endParaRPr sz="2000">
              <a:latin typeface="Carlito"/>
              <a:cs typeface="Carlito"/>
            </a:endParaRPr>
          </a:p>
          <a:p>
            <a:pPr marL="195580" indent="-183515">
              <a:lnSpc>
                <a:spcPct val="100000"/>
              </a:lnSpc>
              <a:spcBef>
                <a:spcPts val="395"/>
              </a:spcBef>
              <a:buClr>
                <a:srgbClr val="E28312"/>
              </a:buClr>
              <a:buChar char="◦"/>
              <a:tabLst>
                <a:tab pos="196215" algn="l"/>
              </a:tabLst>
            </a:pPr>
            <a:r>
              <a:rPr sz="2000" spc="-25" dirty="0">
                <a:solidFill>
                  <a:srgbClr val="404040"/>
                </a:solidFill>
                <a:latin typeface="Carlito"/>
                <a:cs typeface="Carlito"/>
              </a:rPr>
              <a:t>Created </a:t>
            </a:r>
            <a:r>
              <a:rPr sz="2000" dirty="0">
                <a:solidFill>
                  <a:srgbClr val="404040"/>
                </a:solidFill>
                <a:latin typeface="Carlito"/>
                <a:cs typeface="Carlito"/>
              </a:rPr>
              <a:t>a </a:t>
            </a:r>
            <a:r>
              <a:rPr sz="2000" spc="-5" dirty="0">
                <a:solidFill>
                  <a:srgbClr val="404040"/>
                </a:solidFill>
                <a:latin typeface="Carlito"/>
                <a:cs typeface="Carlito"/>
              </a:rPr>
              <a:t>dashboard </a:t>
            </a:r>
            <a:r>
              <a:rPr sz="2000" spc="-25" dirty="0">
                <a:solidFill>
                  <a:srgbClr val="404040"/>
                </a:solidFill>
                <a:latin typeface="Carlito"/>
                <a:cs typeface="Carlito"/>
              </a:rPr>
              <a:t>for</a:t>
            </a:r>
            <a:r>
              <a:rPr sz="2000" spc="-125" dirty="0">
                <a:solidFill>
                  <a:srgbClr val="404040"/>
                </a:solidFill>
                <a:latin typeface="Carlito"/>
                <a:cs typeface="Carlito"/>
              </a:rPr>
              <a:t> </a:t>
            </a:r>
            <a:r>
              <a:rPr sz="2000" spc="-20" dirty="0">
                <a:solidFill>
                  <a:srgbClr val="404040"/>
                </a:solidFill>
                <a:latin typeface="Carlito"/>
                <a:cs typeface="Carlito"/>
              </a:rPr>
              <a:t>visualization</a:t>
            </a:r>
            <a:endParaRPr sz="2000">
              <a:latin typeface="Carlito"/>
              <a:cs typeface="Carlito"/>
            </a:endParaRPr>
          </a:p>
          <a:p>
            <a:pPr marL="195580" indent="-183515">
              <a:lnSpc>
                <a:spcPct val="100000"/>
              </a:lnSpc>
              <a:spcBef>
                <a:spcPts val="405"/>
              </a:spcBef>
              <a:buClr>
                <a:srgbClr val="E28312"/>
              </a:buClr>
              <a:buChar char="◦"/>
              <a:tabLst>
                <a:tab pos="196215" algn="l"/>
              </a:tabLst>
            </a:pPr>
            <a:r>
              <a:rPr sz="2000" spc="-50" dirty="0">
                <a:solidFill>
                  <a:srgbClr val="404040"/>
                </a:solidFill>
                <a:latin typeface="Carlito"/>
                <a:cs typeface="Carlito"/>
              </a:rPr>
              <a:t>We </a:t>
            </a:r>
            <a:r>
              <a:rPr sz="2000" spc="-25" dirty="0">
                <a:solidFill>
                  <a:srgbClr val="404040"/>
                </a:solidFill>
                <a:latin typeface="Carlito"/>
                <a:cs typeface="Carlito"/>
              </a:rPr>
              <a:t>created </a:t>
            </a:r>
            <a:r>
              <a:rPr sz="2000" dirty="0">
                <a:solidFill>
                  <a:srgbClr val="404040"/>
                </a:solidFill>
                <a:latin typeface="Carlito"/>
                <a:cs typeface="Carlito"/>
              </a:rPr>
              <a:t>a machine learning model </a:t>
            </a:r>
            <a:r>
              <a:rPr sz="2000" spc="-5" dirty="0">
                <a:solidFill>
                  <a:srgbClr val="404040"/>
                </a:solidFill>
                <a:latin typeface="Carlito"/>
                <a:cs typeface="Carlito"/>
              </a:rPr>
              <a:t>with </a:t>
            </a:r>
            <a:r>
              <a:rPr sz="2000" dirty="0">
                <a:solidFill>
                  <a:srgbClr val="404040"/>
                </a:solidFill>
                <a:latin typeface="Carlito"/>
                <a:cs typeface="Carlito"/>
              </a:rPr>
              <a:t>an </a:t>
            </a:r>
            <a:r>
              <a:rPr sz="2000" spc="-5" dirty="0">
                <a:solidFill>
                  <a:srgbClr val="404040"/>
                </a:solidFill>
                <a:latin typeface="Carlito"/>
                <a:cs typeface="Carlito"/>
              </a:rPr>
              <a:t>accuracy of</a:t>
            </a:r>
            <a:r>
              <a:rPr sz="2000" spc="-105" dirty="0">
                <a:solidFill>
                  <a:srgbClr val="404040"/>
                </a:solidFill>
                <a:latin typeface="Carlito"/>
                <a:cs typeface="Carlito"/>
              </a:rPr>
              <a:t> </a:t>
            </a:r>
            <a:r>
              <a:rPr sz="2000" dirty="0">
                <a:solidFill>
                  <a:srgbClr val="404040"/>
                </a:solidFill>
                <a:latin typeface="Carlito"/>
                <a:cs typeface="Carlito"/>
              </a:rPr>
              <a:t>83%</a:t>
            </a:r>
            <a:endParaRPr sz="2000">
              <a:latin typeface="Carlito"/>
              <a:cs typeface="Carlito"/>
            </a:endParaRPr>
          </a:p>
          <a:p>
            <a:pPr marL="195580" marR="276860" indent="-183515">
              <a:lnSpc>
                <a:spcPts val="2160"/>
              </a:lnSpc>
              <a:spcBef>
                <a:spcPts val="635"/>
              </a:spcBef>
              <a:buClr>
                <a:srgbClr val="E28312"/>
              </a:buClr>
              <a:buChar char="◦"/>
              <a:tabLst>
                <a:tab pos="196215" algn="l"/>
              </a:tabLst>
            </a:pPr>
            <a:r>
              <a:rPr sz="2000" spc="-5" dirty="0">
                <a:solidFill>
                  <a:srgbClr val="404040"/>
                </a:solidFill>
                <a:latin typeface="Carlito"/>
                <a:cs typeface="Carlito"/>
              </a:rPr>
              <a:t>Allon </a:t>
            </a:r>
            <a:r>
              <a:rPr sz="2000" dirty="0">
                <a:solidFill>
                  <a:srgbClr val="404040"/>
                </a:solidFill>
                <a:latin typeface="Carlito"/>
                <a:cs typeface="Carlito"/>
              </a:rPr>
              <a:t>Mask </a:t>
            </a:r>
            <a:r>
              <a:rPr sz="2000" spc="-5" dirty="0">
                <a:solidFill>
                  <a:srgbClr val="404040"/>
                </a:solidFill>
                <a:latin typeface="Carlito"/>
                <a:cs typeface="Carlito"/>
              </a:rPr>
              <a:t>of </a:t>
            </a:r>
            <a:r>
              <a:rPr sz="2000" dirty="0">
                <a:solidFill>
                  <a:srgbClr val="404040"/>
                </a:solidFill>
                <a:latin typeface="Carlito"/>
                <a:cs typeface="Carlito"/>
              </a:rPr>
              <a:t>SpaceY </a:t>
            </a:r>
            <a:r>
              <a:rPr sz="2000" spc="-5" dirty="0">
                <a:solidFill>
                  <a:srgbClr val="404040"/>
                </a:solidFill>
                <a:latin typeface="Carlito"/>
                <a:cs typeface="Carlito"/>
              </a:rPr>
              <a:t>can use </a:t>
            </a:r>
            <a:r>
              <a:rPr sz="2000" dirty="0">
                <a:solidFill>
                  <a:srgbClr val="404040"/>
                </a:solidFill>
                <a:latin typeface="Carlito"/>
                <a:cs typeface="Carlito"/>
              </a:rPr>
              <a:t>this model </a:t>
            </a:r>
            <a:r>
              <a:rPr sz="2000" spc="-20" dirty="0">
                <a:solidFill>
                  <a:srgbClr val="404040"/>
                </a:solidFill>
                <a:latin typeface="Carlito"/>
                <a:cs typeface="Carlito"/>
              </a:rPr>
              <a:t>to </a:t>
            </a:r>
            <a:r>
              <a:rPr sz="2000" spc="-5" dirty="0">
                <a:solidFill>
                  <a:srgbClr val="404040"/>
                </a:solidFill>
                <a:latin typeface="Carlito"/>
                <a:cs typeface="Carlito"/>
              </a:rPr>
              <a:t>predict with </a:t>
            </a:r>
            <a:r>
              <a:rPr sz="2000" spc="-20" dirty="0">
                <a:solidFill>
                  <a:srgbClr val="404040"/>
                </a:solidFill>
                <a:latin typeface="Carlito"/>
                <a:cs typeface="Carlito"/>
              </a:rPr>
              <a:t>relatively </a:t>
            </a:r>
            <a:r>
              <a:rPr sz="2000" spc="-5" dirty="0">
                <a:solidFill>
                  <a:srgbClr val="404040"/>
                </a:solidFill>
                <a:latin typeface="Carlito"/>
                <a:cs typeface="Carlito"/>
              </a:rPr>
              <a:t>high accuracy whether </a:t>
            </a:r>
            <a:r>
              <a:rPr sz="2000" dirty="0">
                <a:solidFill>
                  <a:srgbClr val="404040"/>
                </a:solidFill>
                <a:latin typeface="Carlito"/>
                <a:cs typeface="Carlito"/>
              </a:rPr>
              <a:t>a  launch </a:t>
            </a:r>
            <a:r>
              <a:rPr sz="2000" spc="-5" dirty="0">
                <a:solidFill>
                  <a:srgbClr val="404040"/>
                </a:solidFill>
                <a:latin typeface="Carlito"/>
                <a:cs typeface="Carlito"/>
              </a:rPr>
              <a:t>will </a:t>
            </a:r>
            <a:r>
              <a:rPr sz="2000" spc="-35" dirty="0">
                <a:solidFill>
                  <a:srgbClr val="404040"/>
                </a:solidFill>
                <a:latin typeface="Carlito"/>
                <a:cs typeface="Carlito"/>
              </a:rPr>
              <a:t>have </a:t>
            </a:r>
            <a:r>
              <a:rPr sz="2000" dirty="0">
                <a:solidFill>
                  <a:srgbClr val="404040"/>
                </a:solidFill>
                <a:latin typeface="Carlito"/>
                <a:cs typeface="Carlito"/>
              </a:rPr>
              <a:t>a </a:t>
            </a:r>
            <a:r>
              <a:rPr sz="2000" spc="-5" dirty="0">
                <a:solidFill>
                  <a:srgbClr val="404040"/>
                </a:solidFill>
                <a:latin typeface="Carlito"/>
                <a:cs typeface="Carlito"/>
              </a:rPr>
              <a:t>successful </a:t>
            </a:r>
            <a:r>
              <a:rPr sz="2000" spc="-20" dirty="0">
                <a:solidFill>
                  <a:srgbClr val="404040"/>
                </a:solidFill>
                <a:latin typeface="Carlito"/>
                <a:cs typeface="Carlito"/>
              </a:rPr>
              <a:t>Stage </a:t>
            </a:r>
            <a:r>
              <a:rPr sz="2000" dirty="0">
                <a:solidFill>
                  <a:srgbClr val="404040"/>
                </a:solidFill>
                <a:latin typeface="Carlito"/>
                <a:cs typeface="Carlito"/>
              </a:rPr>
              <a:t>1 landing </a:t>
            </a:r>
            <a:r>
              <a:rPr sz="2000" spc="-25" dirty="0">
                <a:solidFill>
                  <a:srgbClr val="404040"/>
                </a:solidFill>
                <a:latin typeface="Carlito"/>
                <a:cs typeface="Carlito"/>
              </a:rPr>
              <a:t>before </a:t>
            </a:r>
            <a:r>
              <a:rPr sz="2000" dirty="0">
                <a:solidFill>
                  <a:srgbClr val="404040"/>
                </a:solidFill>
                <a:latin typeface="Carlito"/>
                <a:cs typeface="Carlito"/>
              </a:rPr>
              <a:t>launch </a:t>
            </a:r>
            <a:r>
              <a:rPr sz="2000" spc="-20" dirty="0">
                <a:solidFill>
                  <a:srgbClr val="404040"/>
                </a:solidFill>
                <a:latin typeface="Carlito"/>
                <a:cs typeface="Carlito"/>
              </a:rPr>
              <a:t>to </a:t>
            </a:r>
            <a:r>
              <a:rPr sz="2000" spc="-5" dirty="0">
                <a:solidFill>
                  <a:srgbClr val="404040"/>
                </a:solidFill>
                <a:latin typeface="Carlito"/>
                <a:cs typeface="Carlito"/>
              </a:rPr>
              <a:t>determine whether </a:t>
            </a:r>
            <a:r>
              <a:rPr sz="2000" dirty="0">
                <a:solidFill>
                  <a:srgbClr val="404040"/>
                </a:solidFill>
                <a:latin typeface="Carlito"/>
                <a:cs typeface="Carlito"/>
              </a:rPr>
              <a:t>the launch  </a:t>
            </a:r>
            <a:r>
              <a:rPr sz="2000" spc="-5" dirty="0">
                <a:solidFill>
                  <a:srgbClr val="404040"/>
                </a:solidFill>
                <a:latin typeface="Carlito"/>
                <a:cs typeface="Carlito"/>
              </a:rPr>
              <a:t>should be </a:t>
            </a:r>
            <a:r>
              <a:rPr sz="2000" dirty="0">
                <a:solidFill>
                  <a:srgbClr val="404040"/>
                </a:solidFill>
                <a:latin typeface="Carlito"/>
                <a:cs typeface="Carlito"/>
              </a:rPr>
              <a:t>made </a:t>
            </a:r>
            <a:r>
              <a:rPr sz="2000" spc="-5" dirty="0">
                <a:solidFill>
                  <a:srgbClr val="404040"/>
                </a:solidFill>
                <a:latin typeface="Carlito"/>
                <a:cs typeface="Carlito"/>
              </a:rPr>
              <a:t>or</a:t>
            </a:r>
            <a:r>
              <a:rPr sz="2000" spc="-105" dirty="0">
                <a:solidFill>
                  <a:srgbClr val="404040"/>
                </a:solidFill>
                <a:latin typeface="Carlito"/>
                <a:cs typeface="Carlito"/>
              </a:rPr>
              <a:t> </a:t>
            </a:r>
            <a:r>
              <a:rPr sz="2000" spc="-5" dirty="0">
                <a:solidFill>
                  <a:srgbClr val="404040"/>
                </a:solidFill>
                <a:latin typeface="Carlito"/>
                <a:cs typeface="Carlito"/>
              </a:rPr>
              <a:t>not</a:t>
            </a:r>
            <a:endParaRPr sz="2000">
              <a:latin typeface="Carlito"/>
              <a:cs typeface="Carlito"/>
            </a:endParaRPr>
          </a:p>
          <a:p>
            <a:pPr marL="195580" marR="5080" indent="-183515">
              <a:lnSpc>
                <a:spcPts val="2200"/>
              </a:lnSpc>
              <a:spcBef>
                <a:spcPts val="605"/>
              </a:spcBef>
              <a:buClr>
                <a:srgbClr val="E28312"/>
              </a:buClr>
              <a:buChar char="◦"/>
              <a:tabLst>
                <a:tab pos="196215" algn="l"/>
              </a:tabLst>
            </a:pPr>
            <a:r>
              <a:rPr sz="2000" spc="-5" dirty="0">
                <a:solidFill>
                  <a:srgbClr val="404040"/>
                </a:solidFill>
                <a:latin typeface="Carlito"/>
                <a:cs typeface="Carlito"/>
              </a:rPr>
              <a:t>If possible </a:t>
            </a:r>
            <a:r>
              <a:rPr sz="2000" spc="-20" dirty="0">
                <a:solidFill>
                  <a:srgbClr val="404040"/>
                </a:solidFill>
                <a:latin typeface="Carlito"/>
                <a:cs typeface="Carlito"/>
              </a:rPr>
              <a:t>more </a:t>
            </a:r>
            <a:r>
              <a:rPr sz="2000" spc="-25" dirty="0">
                <a:solidFill>
                  <a:srgbClr val="404040"/>
                </a:solidFill>
                <a:latin typeface="Carlito"/>
                <a:cs typeface="Carlito"/>
              </a:rPr>
              <a:t>data </a:t>
            </a:r>
            <a:r>
              <a:rPr sz="2000" spc="-5" dirty="0">
                <a:solidFill>
                  <a:srgbClr val="404040"/>
                </a:solidFill>
                <a:latin typeface="Carlito"/>
                <a:cs typeface="Carlito"/>
              </a:rPr>
              <a:t>should </a:t>
            </a:r>
            <a:r>
              <a:rPr sz="2000" dirty="0">
                <a:solidFill>
                  <a:srgbClr val="404040"/>
                </a:solidFill>
                <a:latin typeface="Carlito"/>
                <a:cs typeface="Carlito"/>
              </a:rPr>
              <a:t>be </a:t>
            </a:r>
            <a:r>
              <a:rPr sz="2000" spc="-5" dirty="0">
                <a:solidFill>
                  <a:srgbClr val="404040"/>
                </a:solidFill>
                <a:latin typeface="Carlito"/>
                <a:cs typeface="Carlito"/>
              </a:rPr>
              <a:t>collected </a:t>
            </a:r>
            <a:r>
              <a:rPr sz="2000" spc="-20" dirty="0">
                <a:solidFill>
                  <a:srgbClr val="404040"/>
                </a:solidFill>
                <a:latin typeface="Carlito"/>
                <a:cs typeface="Carlito"/>
              </a:rPr>
              <a:t>to </a:t>
            </a:r>
            <a:r>
              <a:rPr sz="2000" spc="-25" dirty="0">
                <a:solidFill>
                  <a:srgbClr val="404040"/>
                </a:solidFill>
                <a:latin typeface="Carlito"/>
                <a:cs typeface="Carlito"/>
              </a:rPr>
              <a:t>better </a:t>
            </a:r>
            <a:r>
              <a:rPr sz="2000" spc="-5" dirty="0">
                <a:solidFill>
                  <a:srgbClr val="404040"/>
                </a:solidFill>
                <a:latin typeface="Carlito"/>
                <a:cs typeface="Carlito"/>
              </a:rPr>
              <a:t>determine </a:t>
            </a:r>
            <a:r>
              <a:rPr sz="2000" dirty="0">
                <a:solidFill>
                  <a:srgbClr val="404040"/>
                </a:solidFill>
                <a:latin typeface="Carlito"/>
                <a:cs typeface="Carlito"/>
              </a:rPr>
              <a:t>the </a:t>
            </a:r>
            <a:r>
              <a:rPr sz="2000" spc="-10" dirty="0">
                <a:solidFill>
                  <a:srgbClr val="404040"/>
                </a:solidFill>
                <a:latin typeface="Carlito"/>
                <a:cs typeface="Carlito"/>
              </a:rPr>
              <a:t>best </a:t>
            </a:r>
            <a:r>
              <a:rPr sz="2000" dirty="0">
                <a:solidFill>
                  <a:srgbClr val="404040"/>
                </a:solidFill>
                <a:latin typeface="Carlito"/>
                <a:cs typeface="Carlito"/>
              </a:rPr>
              <a:t>machine learning model  and </a:t>
            </a:r>
            <a:r>
              <a:rPr sz="2000" spc="-25" dirty="0">
                <a:solidFill>
                  <a:srgbClr val="404040"/>
                </a:solidFill>
                <a:latin typeface="Carlito"/>
                <a:cs typeface="Carlito"/>
              </a:rPr>
              <a:t>improve</a:t>
            </a:r>
            <a:r>
              <a:rPr sz="2000" spc="-30" dirty="0">
                <a:solidFill>
                  <a:srgbClr val="404040"/>
                </a:solidFill>
                <a:latin typeface="Carlito"/>
                <a:cs typeface="Carlito"/>
              </a:rPr>
              <a:t> </a:t>
            </a:r>
            <a:r>
              <a:rPr sz="2000" spc="-5" dirty="0">
                <a:solidFill>
                  <a:srgbClr val="404040"/>
                </a:solidFill>
                <a:latin typeface="Carlito"/>
                <a:cs typeface="Carlito"/>
              </a:rPr>
              <a:t>accuracy</a:t>
            </a:r>
            <a:endParaRPr sz="2000">
              <a:latin typeface="Carlito"/>
              <a:cs typeface="Carli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1176019" y="506095"/>
            <a:ext cx="2454275" cy="756920"/>
          </a:xfrm>
          <a:prstGeom prst="rect">
            <a:avLst/>
          </a:prstGeom>
        </p:spPr>
        <p:txBody>
          <a:bodyPr vert="horz" wrap="square" lIns="0" tIns="12700" rIns="0" bIns="0" rtlCol="0">
            <a:spAutoFit/>
          </a:bodyPr>
          <a:lstStyle/>
          <a:p>
            <a:pPr marL="12700">
              <a:lnSpc>
                <a:spcPct val="100000"/>
              </a:lnSpc>
              <a:spcBef>
                <a:spcPts val="100"/>
              </a:spcBef>
            </a:pPr>
            <a:r>
              <a:rPr spc="-650" dirty="0"/>
              <a:t>APPENDIX</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44</a:t>
            </a:fld>
            <a:endParaRPr dirty="0"/>
          </a:p>
        </p:txBody>
      </p:sp>
      <p:sp>
        <p:nvSpPr>
          <p:cNvPr id="4" name="object 4"/>
          <p:cNvSpPr txBox="1"/>
          <p:nvPr/>
        </p:nvSpPr>
        <p:spPr>
          <a:xfrm>
            <a:off x="1176019" y="1496901"/>
            <a:ext cx="8401050" cy="3782446"/>
          </a:xfrm>
          <a:prstGeom prst="rect">
            <a:avLst/>
          </a:prstGeom>
        </p:spPr>
        <p:txBody>
          <a:bodyPr vert="horz" wrap="square" lIns="0" tIns="164465" rIns="0" bIns="0" rtlCol="0">
            <a:spAutoFit/>
          </a:bodyPr>
          <a:lstStyle/>
          <a:p>
            <a:pPr marL="12700">
              <a:lnSpc>
                <a:spcPct val="100000"/>
              </a:lnSpc>
              <a:spcBef>
                <a:spcPts val="1295"/>
              </a:spcBef>
            </a:pPr>
            <a:r>
              <a:rPr sz="2000" u="heavy" dirty="0">
                <a:solidFill>
                  <a:srgbClr val="404040"/>
                </a:solidFill>
                <a:uFill>
                  <a:solidFill>
                    <a:srgbClr val="404040"/>
                  </a:solidFill>
                </a:uFill>
                <a:latin typeface="Carlito"/>
                <a:cs typeface="Carlito"/>
              </a:rPr>
              <a:t>GitHub </a:t>
            </a:r>
            <a:r>
              <a:rPr sz="2000" u="heavy" spc="-10" dirty="0">
                <a:solidFill>
                  <a:srgbClr val="404040"/>
                </a:solidFill>
                <a:uFill>
                  <a:solidFill>
                    <a:srgbClr val="404040"/>
                  </a:solidFill>
                </a:uFill>
                <a:latin typeface="Carlito"/>
                <a:cs typeface="Carlito"/>
              </a:rPr>
              <a:t>repository</a:t>
            </a:r>
            <a:r>
              <a:rPr sz="2000" u="heavy" spc="-40" dirty="0">
                <a:solidFill>
                  <a:srgbClr val="404040"/>
                </a:solidFill>
                <a:uFill>
                  <a:solidFill>
                    <a:srgbClr val="404040"/>
                  </a:solidFill>
                </a:uFill>
                <a:latin typeface="Carlito"/>
                <a:cs typeface="Carlito"/>
              </a:rPr>
              <a:t> </a:t>
            </a:r>
            <a:r>
              <a:rPr sz="2000" u="heavy" spc="-5" dirty="0">
                <a:solidFill>
                  <a:srgbClr val="404040"/>
                </a:solidFill>
                <a:uFill>
                  <a:solidFill>
                    <a:srgbClr val="404040"/>
                  </a:solidFill>
                </a:uFill>
                <a:latin typeface="Carlito"/>
                <a:cs typeface="Carlito"/>
              </a:rPr>
              <a:t>url:</a:t>
            </a:r>
            <a:endParaRPr sz="2000" dirty="0">
              <a:latin typeface="Carlito"/>
              <a:cs typeface="Carlito"/>
            </a:endParaRPr>
          </a:p>
          <a:p>
            <a:pPr marL="12700">
              <a:lnSpc>
                <a:spcPct val="100000"/>
              </a:lnSpc>
              <a:spcBef>
                <a:spcPts val="1200"/>
              </a:spcBef>
            </a:pPr>
            <a:r>
              <a:rPr lang="en-IN" sz="2000" u="heavy" spc="-10" dirty="0">
                <a:solidFill>
                  <a:srgbClr val="800080"/>
                </a:solidFill>
                <a:uFill>
                  <a:solidFill>
                    <a:srgbClr val="800080"/>
                  </a:solidFill>
                </a:uFill>
                <a:latin typeface="Carlito"/>
                <a:cs typeface="Carlito"/>
                <a:hlinkClick r:id="rId2"/>
              </a:rPr>
              <a:t>https://github.com/navassherif98/IBM_Data_Science_Professional_Certification</a:t>
            </a:r>
            <a:endParaRPr sz="2000" dirty="0">
              <a:latin typeface="Carlito"/>
              <a:cs typeface="Carlito"/>
            </a:endParaRPr>
          </a:p>
          <a:p>
            <a:pPr>
              <a:lnSpc>
                <a:spcPct val="100000"/>
              </a:lnSpc>
              <a:spcBef>
                <a:spcPts val="40"/>
              </a:spcBef>
            </a:pPr>
            <a:endParaRPr sz="1750" dirty="0">
              <a:latin typeface="Carlito"/>
              <a:cs typeface="Carlito"/>
            </a:endParaRPr>
          </a:p>
          <a:p>
            <a:pPr marL="12700">
              <a:lnSpc>
                <a:spcPct val="100000"/>
              </a:lnSpc>
              <a:spcBef>
                <a:spcPts val="5"/>
              </a:spcBef>
            </a:pPr>
            <a:r>
              <a:rPr sz="2000" u="heavy" spc="-5" dirty="0">
                <a:solidFill>
                  <a:srgbClr val="404040"/>
                </a:solidFill>
                <a:uFill>
                  <a:solidFill>
                    <a:srgbClr val="404040"/>
                  </a:solidFill>
                </a:uFill>
                <a:latin typeface="Carlito"/>
                <a:cs typeface="Carlito"/>
              </a:rPr>
              <a:t>Instructor</a:t>
            </a:r>
            <a:r>
              <a:rPr lang="en-IN" sz="2000" u="heavy" spc="-5" dirty="0">
                <a:solidFill>
                  <a:srgbClr val="404040"/>
                </a:solidFill>
                <a:uFill>
                  <a:solidFill>
                    <a:srgbClr val="404040"/>
                  </a:solidFill>
                </a:uFill>
                <a:latin typeface="Carlito"/>
                <a:cs typeface="Carlito"/>
              </a:rPr>
              <a:t>s</a:t>
            </a:r>
            <a:r>
              <a:rPr sz="2000" u="heavy" spc="-5" dirty="0">
                <a:solidFill>
                  <a:srgbClr val="404040"/>
                </a:solidFill>
                <a:uFill>
                  <a:solidFill>
                    <a:srgbClr val="404040"/>
                  </a:solidFill>
                </a:uFill>
                <a:latin typeface="Carlito"/>
                <a:cs typeface="Carlito"/>
              </a:rPr>
              <a:t>:</a:t>
            </a:r>
            <a:endParaRPr sz="2000" dirty="0">
              <a:latin typeface="Carlito"/>
              <a:cs typeface="Carlito"/>
            </a:endParaRPr>
          </a:p>
          <a:p>
            <a:pPr algn="l"/>
            <a:r>
              <a:rPr lang="en-IN" sz="2000" b="1" i="0" dirty="0">
                <a:solidFill>
                  <a:srgbClr val="24292F"/>
                </a:solidFill>
                <a:effectLst/>
                <a:latin typeface="-apple-system"/>
              </a:rPr>
              <a:t>Instructors: </a:t>
            </a:r>
            <a:r>
              <a:rPr lang="en-IN" sz="2000" b="1" i="0" dirty="0" err="1">
                <a:solidFill>
                  <a:srgbClr val="24292F"/>
                </a:solidFill>
                <a:effectLst/>
                <a:latin typeface="-apple-system"/>
              </a:rPr>
              <a:t>Rav</a:t>
            </a:r>
            <a:r>
              <a:rPr lang="en-IN" sz="2000" b="1" i="0" dirty="0">
                <a:solidFill>
                  <a:srgbClr val="24292F"/>
                </a:solidFill>
                <a:effectLst/>
                <a:latin typeface="-apple-system"/>
              </a:rPr>
              <a:t> Ahuja, Alex </a:t>
            </a:r>
            <a:r>
              <a:rPr lang="en-IN" sz="2000" b="1" i="0" dirty="0" err="1">
                <a:solidFill>
                  <a:srgbClr val="24292F"/>
                </a:solidFill>
                <a:effectLst/>
                <a:latin typeface="-apple-system"/>
              </a:rPr>
              <a:t>Aklson</a:t>
            </a:r>
            <a:r>
              <a:rPr lang="en-IN" sz="2000" b="1" i="0" dirty="0">
                <a:solidFill>
                  <a:srgbClr val="24292F"/>
                </a:solidFill>
                <a:effectLst/>
                <a:latin typeface="-apple-system"/>
              </a:rPr>
              <a:t>, </a:t>
            </a:r>
            <a:r>
              <a:rPr lang="en-IN" sz="2000" b="1" i="0" dirty="0" err="1">
                <a:solidFill>
                  <a:srgbClr val="24292F"/>
                </a:solidFill>
                <a:effectLst/>
                <a:latin typeface="-apple-system"/>
              </a:rPr>
              <a:t>Aije</a:t>
            </a:r>
            <a:r>
              <a:rPr lang="en-IN" sz="2000" b="1" i="0" dirty="0">
                <a:solidFill>
                  <a:srgbClr val="24292F"/>
                </a:solidFill>
                <a:effectLst/>
                <a:latin typeface="-apple-system"/>
              </a:rPr>
              <a:t> </a:t>
            </a:r>
            <a:r>
              <a:rPr lang="en-IN" sz="2000" b="1" i="0" dirty="0" err="1">
                <a:solidFill>
                  <a:srgbClr val="24292F"/>
                </a:solidFill>
                <a:effectLst/>
                <a:latin typeface="-apple-system"/>
              </a:rPr>
              <a:t>Egwaikhide</a:t>
            </a:r>
            <a:r>
              <a:rPr lang="en-IN" sz="2000" b="1" i="0" dirty="0">
                <a:solidFill>
                  <a:srgbClr val="24292F"/>
                </a:solidFill>
                <a:effectLst/>
                <a:latin typeface="-apple-system"/>
              </a:rPr>
              <a:t>, Svetlana Levitan, Romeo </a:t>
            </a:r>
            <a:r>
              <a:rPr lang="en-IN" sz="2000" b="1" i="0" dirty="0" err="1">
                <a:solidFill>
                  <a:srgbClr val="24292F"/>
                </a:solidFill>
                <a:effectLst/>
                <a:latin typeface="-apple-system"/>
              </a:rPr>
              <a:t>Kienzler</a:t>
            </a:r>
            <a:r>
              <a:rPr lang="en-IN" sz="2000" b="1" i="0" dirty="0">
                <a:solidFill>
                  <a:srgbClr val="24292F"/>
                </a:solidFill>
                <a:effectLst/>
                <a:latin typeface="-apple-system"/>
              </a:rPr>
              <a:t>, </a:t>
            </a:r>
            <a:r>
              <a:rPr lang="en-IN" sz="2000" b="1" i="0" dirty="0" err="1">
                <a:solidFill>
                  <a:srgbClr val="24292F"/>
                </a:solidFill>
                <a:effectLst/>
                <a:latin typeface="-apple-system"/>
              </a:rPr>
              <a:t>Polong</a:t>
            </a:r>
            <a:r>
              <a:rPr lang="en-IN" sz="2000" b="1" i="0" dirty="0">
                <a:solidFill>
                  <a:srgbClr val="24292F"/>
                </a:solidFill>
                <a:effectLst/>
                <a:latin typeface="-apple-system"/>
              </a:rPr>
              <a:t> Lin, Joseph </a:t>
            </a:r>
            <a:r>
              <a:rPr lang="en-IN" sz="2000" b="1" i="0" dirty="0" err="1">
                <a:solidFill>
                  <a:srgbClr val="24292F"/>
                </a:solidFill>
                <a:effectLst/>
                <a:latin typeface="-apple-system"/>
              </a:rPr>
              <a:t>Santarcangelo</a:t>
            </a:r>
            <a:r>
              <a:rPr lang="en-IN" sz="2000" b="1" i="0" dirty="0">
                <a:solidFill>
                  <a:srgbClr val="24292F"/>
                </a:solidFill>
                <a:effectLst/>
                <a:latin typeface="-apple-system"/>
              </a:rPr>
              <a:t>, Azim </a:t>
            </a:r>
            <a:r>
              <a:rPr lang="en-IN" sz="2000" b="1" i="0" dirty="0" err="1">
                <a:solidFill>
                  <a:srgbClr val="24292F"/>
                </a:solidFill>
                <a:effectLst/>
                <a:latin typeface="-apple-system"/>
              </a:rPr>
              <a:t>Hirjani</a:t>
            </a:r>
            <a:r>
              <a:rPr lang="en-IN" sz="2000" b="1" i="0" dirty="0">
                <a:solidFill>
                  <a:srgbClr val="24292F"/>
                </a:solidFill>
                <a:effectLst/>
                <a:latin typeface="-apple-system"/>
              </a:rPr>
              <a:t>, </a:t>
            </a:r>
            <a:r>
              <a:rPr lang="en-IN" sz="2000" b="1" i="0" dirty="0" err="1">
                <a:solidFill>
                  <a:srgbClr val="24292F"/>
                </a:solidFill>
                <a:effectLst/>
                <a:latin typeface="-apple-system"/>
              </a:rPr>
              <a:t>Hima</a:t>
            </a:r>
            <a:r>
              <a:rPr lang="en-IN" sz="2000" b="1" i="0" dirty="0">
                <a:solidFill>
                  <a:srgbClr val="24292F"/>
                </a:solidFill>
                <a:effectLst/>
                <a:latin typeface="-apple-system"/>
              </a:rPr>
              <a:t> Vasudevan, </a:t>
            </a:r>
            <a:r>
              <a:rPr lang="en-IN" sz="2000" b="1" i="0" dirty="0" err="1">
                <a:solidFill>
                  <a:srgbClr val="24292F"/>
                </a:solidFill>
                <a:effectLst/>
                <a:latin typeface="-apple-system"/>
              </a:rPr>
              <a:t>Saishruthi</a:t>
            </a:r>
            <a:r>
              <a:rPr lang="en-IN" sz="2000" b="1" i="0" dirty="0">
                <a:solidFill>
                  <a:srgbClr val="24292F"/>
                </a:solidFill>
                <a:effectLst/>
                <a:latin typeface="-apple-system"/>
              </a:rPr>
              <a:t> Swaminathan, Saeed </a:t>
            </a:r>
            <a:r>
              <a:rPr lang="en-IN" sz="2000" b="1" i="0" dirty="0" err="1">
                <a:solidFill>
                  <a:srgbClr val="24292F"/>
                </a:solidFill>
                <a:effectLst/>
                <a:latin typeface="-apple-system"/>
              </a:rPr>
              <a:t>Aghabozorgi</a:t>
            </a:r>
            <a:r>
              <a:rPr lang="en-IN" sz="2000" b="1" i="0" dirty="0">
                <a:solidFill>
                  <a:srgbClr val="24292F"/>
                </a:solidFill>
                <a:effectLst/>
                <a:latin typeface="-apple-system"/>
              </a:rPr>
              <a:t>, Yan Luo</a:t>
            </a:r>
          </a:p>
          <a:p>
            <a:pPr>
              <a:lnSpc>
                <a:spcPct val="100000"/>
              </a:lnSpc>
            </a:pPr>
            <a:endParaRPr sz="2000" dirty="0">
              <a:latin typeface="Carlito"/>
              <a:cs typeface="Carlito"/>
            </a:endParaRPr>
          </a:p>
          <a:p>
            <a:pPr>
              <a:lnSpc>
                <a:spcPct val="100000"/>
              </a:lnSpc>
              <a:spcBef>
                <a:spcPts val="40"/>
              </a:spcBef>
            </a:pPr>
            <a:endParaRPr sz="1750" dirty="0">
              <a:latin typeface="Carlito"/>
              <a:cs typeface="Carlito"/>
            </a:endParaRPr>
          </a:p>
          <a:p>
            <a:pPr marL="12700">
              <a:lnSpc>
                <a:spcPct val="100000"/>
              </a:lnSpc>
              <a:spcBef>
                <a:spcPts val="5"/>
              </a:spcBef>
            </a:pPr>
            <a:r>
              <a:rPr sz="2000" u="heavy" dirty="0">
                <a:solidFill>
                  <a:srgbClr val="404040"/>
                </a:solidFill>
                <a:uFill>
                  <a:solidFill>
                    <a:srgbClr val="404040"/>
                  </a:solidFill>
                </a:uFill>
                <a:latin typeface="Carlito"/>
                <a:cs typeface="Carlito"/>
              </a:rPr>
              <a:t>Special </a:t>
            </a:r>
            <a:r>
              <a:rPr sz="2000" u="heavy" spc="-15" dirty="0">
                <a:solidFill>
                  <a:srgbClr val="404040"/>
                </a:solidFill>
                <a:uFill>
                  <a:solidFill>
                    <a:srgbClr val="404040"/>
                  </a:solidFill>
                </a:uFill>
                <a:latin typeface="Carlito"/>
                <a:cs typeface="Carlito"/>
              </a:rPr>
              <a:t>Thanks </a:t>
            </a:r>
            <a:r>
              <a:rPr sz="2000" u="heavy" spc="-20" dirty="0">
                <a:solidFill>
                  <a:srgbClr val="404040"/>
                </a:solidFill>
                <a:uFill>
                  <a:solidFill>
                    <a:srgbClr val="404040"/>
                  </a:solidFill>
                </a:uFill>
                <a:latin typeface="Carlito"/>
                <a:cs typeface="Carlito"/>
              </a:rPr>
              <a:t>to </a:t>
            </a:r>
            <a:r>
              <a:rPr sz="2000" u="heavy" dirty="0">
                <a:solidFill>
                  <a:srgbClr val="404040"/>
                </a:solidFill>
                <a:uFill>
                  <a:solidFill>
                    <a:srgbClr val="404040"/>
                  </a:solidFill>
                </a:uFill>
                <a:latin typeface="Carlito"/>
                <a:cs typeface="Carlito"/>
              </a:rPr>
              <a:t>All </a:t>
            </a:r>
            <a:r>
              <a:rPr sz="2000" u="heavy" spc="-20" dirty="0">
                <a:solidFill>
                  <a:srgbClr val="404040"/>
                </a:solidFill>
                <a:uFill>
                  <a:solidFill>
                    <a:srgbClr val="404040"/>
                  </a:solidFill>
                </a:uFill>
                <a:latin typeface="Carlito"/>
                <a:cs typeface="Carlito"/>
              </a:rPr>
              <a:t>Instructors:</a:t>
            </a:r>
            <a:endParaRPr sz="2000" dirty="0">
              <a:latin typeface="Carlito"/>
              <a:cs typeface="Carlito"/>
            </a:endParaRPr>
          </a:p>
          <a:p>
            <a:pPr marL="12700">
              <a:lnSpc>
                <a:spcPct val="100000"/>
              </a:lnSpc>
              <a:spcBef>
                <a:spcPts val="1200"/>
              </a:spcBef>
            </a:pPr>
            <a:r>
              <a:rPr sz="2000" u="heavy" spc="-20" dirty="0">
                <a:solidFill>
                  <a:srgbClr val="800080"/>
                </a:solidFill>
                <a:uFill>
                  <a:solidFill>
                    <a:srgbClr val="2996E1"/>
                  </a:solidFill>
                </a:uFill>
                <a:latin typeface="Carlito"/>
                <a:cs typeface="Carlito"/>
                <a:hlinkClick r:id="rId3"/>
              </a:rPr>
              <a:t>https://www.coursera.org/professional-certificates/ibm-data-science?#instructors</a:t>
            </a:r>
            <a:endParaRPr sz="2000" dirty="0">
              <a:latin typeface="Carlito"/>
              <a:cs typeface="Carl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2485"/>
            <a:ext cx="9404723" cy="1279068"/>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s-MX" u="heavy" spc="-190" dirty="0">
                <a:uFill>
                  <a:solidFill>
                    <a:srgbClr val="7D7D7D"/>
                  </a:solidFill>
                </a:uFill>
              </a:rPr>
              <a:t>Metodología del proyecto </a:t>
            </a:r>
            <a:endParaRPr u="heavy" spc="-190" dirty="0">
              <a:uFill>
                <a:solidFill>
                  <a:srgbClr val="7D7D7D"/>
                </a:solidFill>
              </a:uFill>
            </a:endParaRPr>
          </a:p>
        </p:txBody>
      </p:sp>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5</a:t>
            </a:fld>
            <a:endParaRPr sz="1050">
              <a:latin typeface="Carlito"/>
              <a:cs typeface="Carlito"/>
            </a:endParaRPr>
          </a:p>
        </p:txBody>
      </p:sp>
      <p:sp>
        <p:nvSpPr>
          <p:cNvPr id="10" name="CuadroTexto 9">
            <a:extLst>
              <a:ext uri="{FF2B5EF4-FFF2-40B4-BE49-F238E27FC236}">
                <a16:creationId xmlns:a16="http://schemas.microsoft.com/office/drawing/2014/main" id="{98FE42C6-7C0F-EFEF-5D51-4E8C8E911D99}"/>
              </a:ext>
            </a:extLst>
          </p:cNvPr>
          <p:cNvSpPr txBox="1"/>
          <p:nvPr/>
        </p:nvSpPr>
        <p:spPr>
          <a:xfrm>
            <a:off x="282760" y="1482312"/>
            <a:ext cx="10232839" cy="369331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CL" altLang="es-CL" b="1" i="0" u="none" strike="noStrike" cap="none" normalizeH="0" baseline="0" dirty="0">
                <a:ln>
                  <a:noFill/>
                </a:ln>
                <a:solidFill>
                  <a:schemeClr val="tx1"/>
                </a:solidFill>
                <a:effectLst/>
                <a:latin typeface="Arial" panose="020B0604020202020204" pitchFamily="34" charset="0"/>
              </a:rPr>
              <a:t>Fuentes de Datos</a:t>
            </a:r>
            <a:r>
              <a:rPr kumimoji="0" lang="es-CL" altLang="es-CL"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L" altLang="es-CL" sz="1800" b="0" i="0" u="none" strike="noStrike" cap="none" normalizeH="0" baseline="0" dirty="0">
                <a:ln>
                  <a:noFill/>
                </a:ln>
                <a:solidFill>
                  <a:schemeClr val="tx1"/>
                </a:solidFill>
                <a:effectLst/>
                <a:latin typeface="Arial" panose="020B0604020202020204" pitchFamily="34" charset="0"/>
              </a:rPr>
              <a:t>Datos combinados de la API pública de SpaceX y la página de Wikipedia de SpaceX.</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CL" altLang="es-CL" sz="1800" b="1" i="0" u="none" strike="noStrike" cap="none" normalizeH="0" baseline="0" dirty="0">
                <a:ln>
                  <a:noFill/>
                </a:ln>
                <a:solidFill>
                  <a:schemeClr val="tx1"/>
                </a:solidFill>
                <a:effectLst/>
                <a:latin typeface="Arial" panose="020B0604020202020204" pitchFamily="34" charset="0"/>
              </a:rPr>
              <a:t>Limpieza y Preparación</a:t>
            </a:r>
            <a:r>
              <a:rPr kumimoji="0" lang="es-CL" altLang="es-CL"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L" altLang="es-CL" sz="1800" b="0" i="0" u="none" strike="noStrike" cap="none" normalizeH="0" baseline="0" dirty="0">
                <a:ln>
                  <a:noFill/>
                </a:ln>
                <a:solidFill>
                  <a:schemeClr val="tx1"/>
                </a:solidFill>
                <a:effectLst/>
                <a:latin typeface="Arial" panose="020B0604020202020204" pitchFamily="34" charset="0"/>
              </a:rPr>
              <a:t>Procesamiento de datos para clasificarlos como </a:t>
            </a:r>
            <a:r>
              <a:rPr kumimoji="0" lang="es-CL" altLang="es-CL" sz="1800" b="0" i="1" u="none" strike="noStrike" cap="none" normalizeH="0" baseline="0" dirty="0">
                <a:ln>
                  <a:noFill/>
                </a:ln>
                <a:solidFill>
                  <a:schemeClr val="tx1"/>
                </a:solidFill>
                <a:effectLst/>
                <a:latin typeface="Arial" panose="020B0604020202020204" pitchFamily="34" charset="0"/>
              </a:rPr>
              <a:t>aterrizajes exitosos</a:t>
            </a:r>
            <a:r>
              <a:rPr kumimoji="0" lang="es-CL" altLang="es-CL" sz="1800" b="0" i="0" u="none" strike="noStrike" cap="none" normalizeH="0" baseline="0" dirty="0">
                <a:ln>
                  <a:noFill/>
                </a:ln>
                <a:solidFill>
                  <a:schemeClr val="tx1"/>
                </a:solidFill>
                <a:effectLst/>
                <a:latin typeface="Arial" panose="020B0604020202020204" pitchFamily="34" charset="0"/>
              </a:rPr>
              <a:t> o </a:t>
            </a:r>
            <a:r>
              <a:rPr kumimoji="0" lang="es-CL" altLang="es-CL" sz="1800" b="0" i="1" u="none" strike="noStrike" cap="none" normalizeH="0" baseline="0" dirty="0">
                <a:ln>
                  <a:noFill/>
                </a:ln>
                <a:solidFill>
                  <a:schemeClr val="tx1"/>
                </a:solidFill>
                <a:effectLst/>
                <a:latin typeface="Arial" panose="020B0604020202020204" pitchFamily="34" charset="0"/>
              </a:rPr>
              <a:t>fallidos</a:t>
            </a:r>
            <a:r>
              <a:rPr kumimoji="0" lang="es-CL" altLang="es-CL"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CL" altLang="es-CL" sz="1800" b="1" i="0" u="none" strike="noStrike" cap="none" normalizeH="0" baseline="0" dirty="0">
                <a:ln>
                  <a:noFill/>
                </a:ln>
                <a:solidFill>
                  <a:schemeClr val="tx1"/>
                </a:solidFill>
                <a:effectLst/>
                <a:latin typeface="Arial" panose="020B0604020202020204" pitchFamily="34" charset="0"/>
              </a:rPr>
              <a:t>Análisis Exploratorio (EDA)</a:t>
            </a:r>
            <a:r>
              <a:rPr kumimoji="0" lang="es-CL" altLang="es-CL"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L" altLang="es-CL" sz="1800" b="0" i="0" u="none" strike="noStrike" cap="none" normalizeH="0" baseline="0" dirty="0">
                <a:ln>
                  <a:noFill/>
                </a:ln>
                <a:solidFill>
                  <a:schemeClr val="tx1"/>
                </a:solidFill>
                <a:effectLst/>
                <a:latin typeface="Arial" panose="020B0604020202020204" pitchFamily="34" charset="0"/>
              </a:rPr>
              <a:t>Uso de visualizaciones y consultas SQL para comprender los patrones en los datos.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s-CL" altLang="es-CL" sz="1800" b="1" i="0" u="none" strike="noStrike" cap="none" normalizeH="0" baseline="0" dirty="0">
                <a:ln>
                  <a:noFill/>
                </a:ln>
                <a:solidFill>
                  <a:schemeClr val="tx1"/>
                </a:solidFill>
                <a:effectLst/>
                <a:latin typeface="Arial" panose="020B0604020202020204" pitchFamily="34" charset="0"/>
              </a:rPr>
              <a:t>Análisis Visual Interactivo</a:t>
            </a:r>
            <a:r>
              <a:rPr kumimoji="0" lang="es-CL" altLang="es-CL"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L" altLang="es-CL" sz="1800" b="0" i="0" u="none" strike="noStrike" cap="none" normalizeH="0" baseline="0" dirty="0">
                <a:ln>
                  <a:noFill/>
                </a:ln>
                <a:solidFill>
                  <a:schemeClr val="tx1"/>
                </a:solidFill>
                <a:effectLst/>
                <a:latin typeface="Arial" panose="020B0604020202020204" pitchFamily="34" charset="0"/>
              </a:rPr>
              <a:t>Creación de mapas interactivos con </a:t>
            </a:r>
            <a:r>
              <a:rPr kumimoji="0" lang="es-CL" altLang="es-CL" sz="1800" b="1" i="0" u="none" strike="noStrike" cap="none" normalizeH="0" baseline="0" dirty="0" err="1">
                <a:ln>
                  <a:noFill/>
                </a:ln>
                <a:solidFill>
                  <a:schemeClr val="tx1"/>
                </a:solidFill>
                <a:effectLst/>
                <a:latin typeface="Arial" panose="020B0604020202020204" pitchFamily="34" charset="0"/>
              </a:rPr>
              <a:t>Folium</a:t>
            </a:r>
            <a:r>
              <a:rPr kumimoji="0" lang="es-CL" altLang="es-CL"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L" altLang="es-CL" sz="1800" b="0" i="0" u="none" strike="noStrike" cap="none" normalizeH="0" baseline="0" dirty="0">
                <a:ln>
                  <a:noFill/>
                </a:ln>
                <a:solidFill>
                  <a:schemeClr val="tx1"/>
                </a:solidFill>
                <a:effectLst/>
                <a:latin typeface="Arial" panose="020B0604020202020204" pitchFamily="34" charset="0"/>
              </a:rPr>
              <a:t>Implementación de </a:t>
            </a:r>
            <a:r>
              <a:rPr kumimoji="0" lang="es-CL" altLang="es-CL" sz="1800" b="0" i="0" u="none" strike="noStrike" cap="none" normalizeH="0" baseline="0" dirty="0" err="1">
                <a:ln>
                  <a:noFill/>
                </a:ln>
                <a:solidFill>
                  <a:schemeClr val="tx1"/>
                </a:solidFill>
                <a:effectLst/>
                <a:latin typeface="Arial" panose="020B0604020202020204" pitchFamily="34" charset="0"/>
              </a:rPr>
              <a:t>dashboards</a:t>
            </a:r>
            <a:r>
              <a:rPr kumimoji="0" lang="es-CL" altLang="es-CL" sz="1800" b="0" i="0" u="none" strike="noStrike" cap="none" normalizeH="0" baseline="0" dirty="0">
                <a:ln>
                  <a:noFill/>
                </a:ln>
                <a:solidFill>
                  <a:schemeClr val="tx1"/>
                </a:solidFill>
                <a:effectLst/>
                <a:latin typeface="Arial" panose="020B0604020202020204" pitchFamily="34" charset="0"/>
              </a:rPr>
              <a:t> dinámicos con </a:t>
            </a:r>
            <a:r>
              <a:rPr kumimoji="0" lang="es-CL" altLang="es-CL" sz="1800" b="1" i="0" u="none" strike="noStrike" cap="none" normalizeH="0" baseline="0" dirty="0" err="1">
                <a:ln>
                  <a:noFill/>
                </a:ln>
                <a:solidFill>
                  <a:schemeClr val="tx1"/>
                </a:solidFill>
                <a:effectLst/>
                <a:latin typeface="Arial" panose="020B0604020202020204" pitchFamily="34" charset="0"/>
              </a:rPr>
              <a:t>Plotly</a:t>
            </a:r>
            <a:r>
              <a:rPr kumimoji="0" lang="es-CL" altLang="es-CL" sz="1800" b="1" i="0" u="none" strike="noStrike" cap="none" normalizeH="0" baseline="0" dirty="0">
                <a:ln>
                  <a:noFill/>
                </a:ln>
                <a:solidFill>
                  <a:schemeClr val="tx1"/>
                </a:solidFill>
                <a:effectLst/>
                <a:latin typeface="Arial" panose="020B0604020202020204" pitchFamily="34" charset="0"/>
              </a:rPr>
              <a:t> </a:t>
            </a:r>
            <a:r>
              <a:rPr kumimoji="0" lang="es-CL" altLang="es-CL" sz="1800" b="1" i="0" u="none" strike="noStrike" cap="none" normalizeH="0" baseline="0" dirty="0" err="1">
                <a:ln>
                  <a:noFill/>
                </a:ln>
                <a:solidFill>
                  <a:schemeClr val="tx1"/>
                </a:solidFill>
                <a:effectLst/>
                <a:latin typeface="Arial" panose="020B0604020202020204" pitchFamily="34" charset="0"/>
              </a:rPr>
              <a:t>Dash</a:t>
            </a:r>
            <a:r>
              <a:rPr kumimoji="0" lang="es-CL" altLang="es-CL"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s-CL" altLang="es-CL" sz="1800" b="1" i="0" u="none" strike="noStrike" cap="none" normalizeH="0" baseline="0" dirty="0">
                <a:ln>
                  <a:noFill/>
                </a:ln>
                <a:solidFill>
                  <a:schemeClr val="tx1"/>
                </a:solidFill>
                <a:effectLst/>
                <a:latin typeface="Arial" panose="020B0604020202020204" pitchFamily="34" charset="0"/>
              </a:rPr>
              <a:t>Análisis Predictivo</a:t>
            </a:r>
            <a:r>
              <a:rPr kumimoji="0" lang="es-CL" altLang="es-CL"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L" altLang="es-CL" sz="1800" b="0" i="0" u="none" strike="noStrike" cap="none" normalizeH="0" baseline="0" dirty="0">
                <a:ln>
                  <a:noFill/>
                </a:ln>
                <a:solidFill>
                  <a:schemeClr val="tx1"/>
                </a:solidFill>
                <a:effectLst/>
                <a:latin typeface="Arial" panose="020B0604020202020204" pitchFamily="34" charset="0"/>
              </a:rPr>
              <a:t>Desarrollo de modelos de clasificación para predecir resultados de aterrizaje.</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s-CL" altLang="es-CL" sz="1800" b="1" i="0" u="none" strike="noStrike" cap="none" normalizeH="0" baseline="0" dirty="0">
                <a:ln>
                  <a:noFill/>
                </a:ln>
                <a:solidFill>
                  <a:schemeClr val="tx1"/>
                </a:solidFill>
                <a:effectLst/>
                <a:latin typeface="Arial" panose="020B0604020202020204" pitchFamily="34" charset="0"/>
              </a:rPr>
              <a:t>Optimización de Modelos</a:t>
            </a:r>
            <a:r>
              <a:rPr kumimoji="0" lang="es-CL" altLang="es-CL"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L" altLang="es-CL" sz="1800" b="0" i="0" u="none" strike="noStrike" cap="none" normalizeH="0" baseline="0" dirty="0">
                <a:ln>
                  <a:noFill/>
                </a:ln>
                <a:solidFill>
                  <a:schemeClr val="tx1"/>
                </a:solidFill>
                <a:effectLst/>
                <a:latin typeface="Arial" panose="020B0604020202020204" pitchFamily="34" charset="0"/>
              </a:rPr>
              <a:t>Ajuste de </a:t>
            </a:r>
            <a:r>
              <a:rPr kumimoji="0" lang="es-CL" altLang="es-CL" sz="1800" b="0" i="0" u="none" strike="noStrike" cap="none" normalizeH="0" baseline="0" dirty="0" err="1">
                <a:ln>
                  <a:noFill/>
                </a:ln>
                <a:solidFill>
                  <a:schemeClr val="tx1"/>
                </a:solidFill>
                <a:effectLst/>
                <a:latin typeface="Arial" panose="020B0604020202020204" pitchFamily="34" charset="0"/>
              </a:rPr>
              <a:t>hiperparámetros</a:t>
            </a:r>
            <a:r>
              <a:rPr kumimoji="0" lang="es-CL" altLang="es-CL" sz="1800" b="0" i="0" u="none" strike="noStrike" cap="none" normalizeH="0" baseline="0" dirty="0">
                <a:ln>
                  <a:noFill/>
                </a:ln>
                <a:solidFill>
                  <a:schemeClr val="tx1"/>
                </a:solidFill>
                <a:effectLst/>
                <a:latin typeface="Arial" panose="020B0604020202020204" pitchFamily="34" charset="0"/>
              </a:rPr>
              <a:t> mediante </a:t>
            </a:r>
            <a:r>
              <a:rPr kumimoji="0" lang="es-CL" altLang="es-CL" sz="1800" b="1" i="0" u="none" strike="noStrike" cap="none" normalizeH="0" baseline="0" dirty="0" err="1">
                <a:ln>
                  <a:noFill/>
                </a:ln>
                <a:solidFill>
                  <a:schemeClr val="tx1"/>
                </a:solidFill>
                <a:effectLst/>
                <a:latin typeface="Arial" panose="020B0604020202020204" pitchFamily="34" charset="0"/>
              </a:rPr>
              <a:t>GridSearchCV</a:t>
            </a:r>
            <a:r>
              <a:rPr kumimoji="0" lang="es-CL" altLang="es-CL" sz="1800" b="0" i="0" u="none" strike="noStrike" cap="none" normalizeH="0" baseline="0" dirty="0">
                <a:ln>
                  <a:noFill/>
                </a:ln>
                <a:solidFill>
                  <a:schemeClr val="tx1"/>
                </a:solidFill>
                <a:effectLst/>
                <a:latin typeface="Arial" panose="020B0604020202020204" pitchFamily="34" charset="0"/>
              </a:rPr>
              <a:t> para mejorar la precisión.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47115" y="860805"/>
            <a:ext cx="6031230" cy="659155"/>
          </a:xfrm>
          <a:prstGeom prst="rect">
            <a:avLst/>
          </a:prstGeom>
        </p:spPr>
        <p:txBody>
          <a:bodyPr vert="horz" wrap="square" lIns="0" tIns="12700" rIns="0" bIns="0" rtlCol="0">
            <a:spAutoFit/>
          </a:bodyPr>
          <a:lstStyle/>
          <a:p>
            <a:pPr marL="12700">
              <a:lnSpc>
                <a:spcPct val="100000"/>
              </a:lnSpc>
              <a:spcBef>
                <a:spcPts val="100"/>
              </a:spcBef>
            </a:pPr>
            <a:r>
              <a:rPr lang="es-MX" spc="-340" dirty="0"/>
              <a:t>Recopilación de datos</a:t>
            </a:r>
            <a:endParaRPr spc="-275" dirty="0"/>
          </a:p>
        </p:txBody>
      </p:sp>
      <p:sp>
        <p:nvSpPr>
          <p:cNvPr id="5" name="object 5"/>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6</a:t>
            </a:fld>
            <a:endParaRPr sz="1050">
              <a:latin typeface="Carlito"/>
              <a:cs typeface="Carlito"/>
            </a:endParaRPr>
          </a:p>
        </p:txBody>
      </p:sp>
      <p:sp>
        <p:nvSpPr>
          <p:cNvPr id="6" name="Rectangle 1">
            <a:extLst>
              <a:ext uri="{FF2B5EF4-FFF2-40B4-BE49-F238E27FC236}">
                <a16:creationId xmlns:a16="http://schemas.microsoft.com/office/drawing/2014/main" id="{54A3377C-8728-9B4F-9E70-ADD1FFA30AD7}"/>
              </a:ext>
            </a:extLst>
          </p:cNvPr>
          <p:cNvSpPr>
            <a:spLocks noChangeArrowheads="1"/>
          </p:cNvSpPr>
          <p:nvPr/>
        </p:nvSpPr>
        <p:spPr bwMode="auto">
          <a:xfrm>
            <a:off x="495300" y="1617725"/>
            <a:ext cx="11201400" cy="5370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200" b="1" i="0" u="none" strike="noStrike" cap="none" normalizeH="0" baseline="0" dirty="0">
                <a:ln>
                  <a:noFill/>
                </a:ln>
                <a:solidFill>
                  <a:schemeClr val="tx1"/>
                </a:solidFill>
                <a:effectLst/>
                <a:latin typeface="Arial" panose="020B0604020202020204" pitchFamily="34" charset="0"/>
              </a:rPr>
              <a:t>Proceso de Recolección de Datos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200" b="1" i="0" u="none" strike="noStrike" cap="none" normalizeH="0" baseline="0" dirty="0">
                <a:ln>
                  <a:noFill/>
                </a:ln>
                <a:solidFill>
                  <a:schemeClr val="tx1"/>
                </a:solidFill>
                <a:effectLst/>
                <a:latin typeface="Arial" panose="020B0604020202020204" pitchFamily="34" charset="0"/>
              </a:rPr>
              <a:t>Fuentes de Datos</a:t>
            </a:r>
            <a:r>
              <a:rPr kumimoji="0" lang="es-CL" altLang="es-CL"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s-CL" altLang="es-CL" sz="1200" b="0" i="0" u="none" strike="noStrike" cap="none" normalizeH="0" baseline="0" dirty="0">
                <a:ln>
                  <a:noFill/>
                </a:ln>
                <a:solidFill>
                  <a:schemeClr val="tx1"/>
                </a:solidFill>
                <a:effectLst/>
                <a:latin typeface="Arial" panose="020B0604020202020204" pitchFamily="34" charset="0"/>
              </a:rPr>
              <a:t>Solicitudes de API a la </a:t>
            </a:r>
            <a:r>
              <a:rPr kumimoji="0" lang="es-CL" altLang="es-CL" sz="1200" b="1" i="0" u="none" strike="noStrike" cap="none" normalizeH="0" baseline="0" dirty="0">
                <a:ln>
                  <a:noFill/>
                </a:ln>
                <a:solidFill>
                  <a:schemeClr val="tx1"/>
                </a:solidFill>
                <a:effectLst/>
                <a:latin typeface="Arial" panose="020B0604020202020204" pitchFamily="34" charset="0"/>
              </a:rPr>
              <a:t>API pública de SpaceX</a:t>
            </a:r>
            <a:r>
              <a:rPr kumimoji="0" lang="es-CL" altLang="es-CL"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s-CL" altLang="es-CL" sz="1200" b="1" i="0" u="none" strike="noStrike" cap="none" normalizeH="0" baseline="0" dirty="0">
                <a:ln>
                  <a:noFill/>
                </a:ln>
                <a:solidFill>
                  <a:schemeClr val="tx1"/>
                </a:solidFill>
                <a:effectLst/>
                <a:latin typeface="Arial" panose="020B0604020202020204" pitchFamily="34" charset="0"/>
              </a:rPr>
              <a:t>Web </a:t>
            </a:r>
            <a:r>
              <a:rPr kumimoji="0" lang="es-CL" altLang="es-CL" sz="1200" b="1" i="0" u="none" strike="noStrike" cap="none" normalizeH="0" baseline="0" dirty="0" err="1">
                <a:ln>
                  <a:noFill/>
                </a:ln>
                <a:solidFill>
                  <a:schemeClr val="tx1"/>
                </a:solidFill>
                <a:effectLst/>
                <a:latin typeface="Arial" panose="020B0604020202020204" pitchFamily="34" charset="0"/>
              </a:rPr>
              <a:t>scraping</a:t>
            </a:r>
            <a:r>
              <a:rPr kumimoji="0" lang="es-CL" altLang="es-CL" sz="1200" b="0" i="0" u="none" strike="noStrike" cap="none" normalizeH="0" baseline="0" dirty="0">
                <a:ln>
                  <a:noFill/>
                </a:ln>
                <a:solidFill>
                  <a:schemeClr val="tx1"/>
                </a:solidFill>
                <a:effectLst/>
                <a:latin typeface="Arial" panose="020B0604020202020204" pitchFamily="34" charset="0"/>
              </a:rPr>
              <a:t> de una tabla en la entrada de Wikipedia de SpaceX.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200" b="1" i="0" u="none" strike="noStrike" cap="none" normalizeH="0" baseline="0" dirty="0">
                <a:ln>
                  <a:noFill/>
                </a:ln>
                <a:solidFill>
                  <a:schemeClr val="tx1"/>
                </a:solidFill>
                <a:effectLst/>
                <a:latin typeface="Arial" panose="020B0604020202020204" pitchFamily="34" charset="0"/>
              </a:rPr>
              <a:t>Próximas Diapositivas</a:t>
            </a:r>
            <a:r>
              <a:rPr kumimoji="0" lang="es-CL" altLang="es-CL"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L" altLang="es-CL" sz="1200" b="1" i="0" u="none" strike="noStrike" cap="none" normalizeH="0" baseline="0" dirty="0">
                <a:ln>
                  <a:noFill/>
                </a:ln>
                <a:solidFill>
                  <a:schemeClr val="tx1"/>
                </a:solidFill>
                <a:effectLst/>
                <a:latin typeface="Arial" panose="020B0604020202020204" pitchFamily="34" charset="0"/>
              </a:rPr>
              <a:t>Diagrama de flujo</a:t>
            </a:r>
            <a:r>
              <a:rPr kumimoji="0" lang="es-CL" altLang="es-CL" sz="1200" b="0" i="0" u="none" strike="noStrike" cap="none" normalizeH="0" baseline="0" dirty="0">
                <a:ln>
                  <a:noFill/>
                </a:ln>
                <a:solidFill>
                  <a:schemeClr val="tx1"/>
                </a:solidFill>
                <a:effectLst/>
                <a:latin typeface="Arial" panose="020B0604020202020204" pitchFamily="34" charset="0"/>
              </a:rPr>
              <a:t> del proceso de recolección de datos desde la API.</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L" altLang="es-CL" sz="1200" b="1" i="0" u="none" strike="noStrike" cap="none" normalizeH="0" baseline="0" dirty="0">
                <a:ln>
                  <a:noFill/>
                </a:ln>
                <a:solidFill>
                  <a:schemeClr val="tx1"/>
                </a:solidFill>
                <a:effectLst/>
                <a:latin typeface="Arial" panose="020B0604020202020204" pitchFamily="34" charset="0"/>
              </a:rPr>
              <a:t>Diagrama de flujo</a:t>
            </a:r>
            <a:r>
              <a:rPr kumimoji="0" lang="es-CL" altLang="es-CL" sz="1200" b="0" i="0" u="none" strike="noStrike" cap="none" normalizeH="0" baseline="0" dirty="0">
                <a:ln>
                  <a:noFill/>
                </a:ln>
                <a:solidFill>
                  <a:schemeClr val="tx1"/>
                </a:solidFill>
                <a:effectLst/>
                <a:latin typeface="Arial" panose="020B0604020202020204" pitchFamily="34" charset="0"/>
              </a:rPr>
              <a:t> del proceso de recolección de datos desde web </a:t>
            </a:r>
            <a:r>
              <a:rPr kumimoji="0" lang="es-CL" altLang="es-CL" sz="1200" b="0" i="0" u="none" strike="noStrike" cap="none" normalizeH="0" baseline="0" dirty="0" err="1">
                <a:ln>
                  <a:noFill/>
                </a:ln>
                <a:solidFill>
                  <a:schemeClr val="tx1"/>
                </a:solidFill>
                <a:effectLst/>
                <a:latin typeface="Arial" panose="020B0604020202020204" pitchFamily="34" charset="0"/>
              </a:rPr>
              <a:t>scraping</a:t>
            </a:r>
            <a:r>
              <a:rPr kumimoji="0" lang="es-CL" altLang="es-CL"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200" b="1" i="0" u="none" strike="noStrike" cap="none" normalizeH="0" baseline="0" dirty="0">
                <a:ln>
                  <a:noFill/>
                </a:ln>
                <a:solidFill>
                  <a:schemeClr val="tx1"/>
                </a:solidFill>
                <a:effectLst/>
                <a:latin typeface="Arial" panose="020B0604020202020204" pitchFamily="34" charset="0"/>
              </a:rPr>
              <a:t>Columnas de Datos Recolectadas</a:t>
            </a: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200" b="1" i="0" u="none" strike="noStrike" cap="none" normalizeH="0" baseline="0" dirty="0">
                <a:ln>
                  <a:noFill/>
                </a:ln>
                <a:solidFill>
                  <a:schemeClr val="tx1"/>
                </a:solidFill>
                <a:effectLst/>
                <a:latin typeface="Arial" panose="020B0604020202020204" pitchFamily="34" charset="0"/>
              </a:rPr>
              <a:t>Desde la API de SpaceX: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200" b="1" i="0" u="none" strike="noStrike" cap="none" normalizeH="0" baseline="0" dirty="0">
                <a:ln>
                  <a:noFill/>
                </a:ln>
                <a:solidFill>
                  <a:schemeClr val="tx1"/>
                </a:solidFill>
                <a:effectLst/>
                <a:latin typeface="Arial" panose="020B0604020202020204" pitchFamily="34" charset="0"/>
              </a:rPr>
              <a:t>Información General</a:t>
            </a:r>
            <a:r>
              <a:rPr kumimoji="0" lang="es-CL" altLang="es-CL"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L" altLang="es-CL" sz="1200" b="0" i="0" u="none" strike="noStrike" cap="none" normalizeH="0" baseline="0" dirty="0">
                <a:ln>
                  <a:noFill/>
                </a:ln>
                <a:solidFill>
                  <a:schemeClr val="tx1"/>
                </a:solidFill>
                <a:effectLst/>
                <a:latin typeface="Arial" panose="020B0604020202020204" pitchFamily="34" charset="0"/>
              </a:rPr>
              <a:t>Número de vuelo, Fecha, Versión del </a:t>
            </a:r>
            <a:r>
              <a:rPr kumimoji="0" lang="es-CL" altLang="es-CL" sz="1200" b="0" i="0" u="none" strike="noStrike" cap="none" normalizeH="0" baseline="0" dirty="0" err="1">
                <a:ln>
                  <a:noFill/>
                </a:ln>
                <a:solidFill>
                  <a:schemeClr val="tx1"/>
                </a:solidFill>
                <a:effectLst/>
                <a:latin typeface="Arial" panose="020B0604020202020204" pitchFamily="34" charset="0"/>
              </a:rPr>
              <a:t>Booster</a:t>
            </a:r>
            <a:r>
              <a:rPr kumimoji="0" lang="es-CL" altLang="es-CL"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200" b="1" i="0" u="none" strike="noStrike" cap="none" normalizeH="0" baseline="0" dirty="0">
                <a:ln>
                  <a:noFill/>
                </a:ln>
                <a:solidFill>
                  <a:schemeClr val="tx1"/>
                </a:solidFill>
                <a:effectLst/>
                <a:latin typeface="Arial" panose="020B0604020202020204" pitchFamily="34" charset="0"/>
              </a:rPr>
              <a:t>Datos de Carga y Misión</a:t>
            </a:r>
            <a:r>
              <a:rPr kumimoji="0" lang="es-CL" altLang="es-CL"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L" altLang="es-CL" sz="1200" b="0" i="0" u="none" strike="noStrike" cap="none" normalizeH="0" baseline="0" dirty="0">
                <a:ln>
                  <a:noFill/>
                </a:ln>
                <a:solidFill>
                  <a:schemeClr val="tx1"/>
                </a:solidFill>
                <a:effectLst/>
                <a:latin typeface="Arial" panose="020B0604020202020204" pitchFamily="34" charset="0"/>
              </a:rPr>
              <a:t>Masa de la carga, Órbita, Sitio de lanzamiento, Resultado de la misión.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200" b="1" i="0" u="none" strike="noStrike" cap="none" normalizeH="0" baseline="0" dirty="0">
                <a:ln>
                  <a:noFill/>
                </a:ln>
                <a:solidFill>
                  <a:schemeClr val="tx1"/>
                </a:solidFill>
                <a:effectLst/>
                <a:latin typeface="Arial" panose="020B0604020202020204" pitchFamily="34" charset="0"/>
              </a:rPr>
              <a:t>Detalles Técnicos</a:t>
            </a:r>
            <a:r>
              <a:rPr kumimoji="0" lang="es-CL" altLang="es-CL"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L" altLang="es-CL" sz="1200" b="0" i="0" u="none" strike="noStrike" cap="none" normalizeH="0" baseline="0" dirty="0">
                <a:ln>
                  <a:noFill/>
                </a:ln>
                <a:solidFill>
                  <a:schemeClr val="tx1"/>
                </a:solidFill>
                <a:effectLst/>
                <a:latin typeface="Arial" panose="020B0604020202020204" pitchFamily="34" charset="0"/>
              </a:rPr>
              <a:t>Vuelos, </a:t>
            </a:r>
            <a:r>
              <a:rPr kumimoji="0" lang="es-CL" altLang="es-CL" sz="1200" b="0" i="0" u="none" strike="noStrike" cap="none" normalizeH="0" baseline="0" dirty="0" err="1">
                <a:ln>
                  <a:noFill/>
                </a:ln>
                <a:solidFill>
                  <a:schemeClr val="tx1"/>
                </a:solidFill>
                <a:effectLst/>
                <a:latin typeface="Arial" panose="020B0604020202020204" pitchFamily="34" charset="0"/>
              </a:rPr>
              <a:t>GridFins</a:t>
            </a:r>
            <a:r>
              <a:rPr kumimoji="0" lang="es-CL" altLang="es-CL" sz="1200" b="0" i="0" u="none" strike="noStrike" cap="none" normalizeH="0" baseline="0" dirty="0">
                <a:ln>
                  <a:noFill/>
                </a:ln>
                <a:solidFill>
                  <a:schemeClr val="tx1"/>
                </a:solidFill>
                <a:effectLst/>
                <a:latin typeface="Arial" panose="020B0604020202020204" pitchFamily="34" charset="0"/>
              </a:rPr>
              <a:t>, Reusado, Patas, Plataforma de aterrizaje.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200" b="1" i="0" u="none" strike="noStrike" cap="none" normalizeH="0" baseline="0" dirty="0">
                <a:ln>
                  <a:noFill/>
                </a:ln>
                <a:solidFill>
                  <a:schemeClr val="tx1"/>
                </a:solidFill>
                <a:effectLst/>
                <a:latin typeface="Arial" panose="020B0604020202020204" pitchFamily="34" charset="0"/>
              </a:rPr>
              <a:t>Otros</a:t>
            </a:r>
            <a:r>
              <a:rPr kumimoji="0" lang="es-CL" altLang="es-CL"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L" altLang="es-CL" sz="1200" b="0" i="0" u="none" strike="noStrike" cap="none" normalizeH="0" baseline="0" dirty="0">
                <a:ln>
                  <a:noFill/>
                </a:ln>
                <a:solidFill>
                  <a:schemeClr val="tx1"/>
                </a:solidFill>
                <a:effectLst/>
                <a:latin typeface="Arial" panose="020B0604020202020204" pitchFamily="34" charset="0"/>
              </a:rPr>
              <a:t>Bloque, Número de reutilizaciones, Serie, Longitud, Latitud.</a:t>
            </a: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200" b="1" i="0" u="none" strike="noStrike" cap="none" normalizeH="0" baseline="0" dirty="0">
                <a:ln>
                  <a:noFill/>
                </a:ln>
                <a:solidFill>
                  <a:schemeClr val="tx1"/>
                </a:solidFill>
                <a:effectLst/>
                <a:latin typeface="Arial" panose="020B0604020202020204" pitchFamily="34" charset="0"/>
              </a:rPr>
              <a:t>Desde Web </a:t>
            </a:r>
            <a:r>
              <a:rPr kumimoji="0" lang="es-CL" altLang="es-CL" sz="1200" b="1" i="0" u="none" strike="noStrike" cap="none" normalizeH="0" baseline="0" dirty="0" err="1">
                <a:ln>
                  <a:noFill/>
                </a:ln>
                <a:solidFill>
                  <a:schemeClr val="tx1"/>
                </a:solidFill>
                <a:effectLst/>
                <a:latin typeface="Arial" panose="020B0604020202020204" pitchFamily="34" charset="0"/>
              </a:rPr>
              <a:t>Scraping</a:t>
            </a:r>
            <a:r>
              <a:rPr kumimoji="0" lang="es-CL" altLang="es-CL" sz="1200" b="1" i="0" u="none" strike="noStrike" cap="none" normalizeH="0" baseline="0" dirty="0">
                <a:ln>
                  <a:noFill/>
                </a:ln>
                <a:solidFill>
                  <a:schemeClr val="tx1"/>
                </a:solidFill>
                <a:effectLst/>
                <a:latin typeface="Arial" panose="020B0604020202020204" pitchFamily="34" charset="0"/>
              </a:rPr>
              <a:t> (Wikipedia):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200" b="1" i="0" u="none" strike="noStrike" cap="none" normalizeH="0" baseline="0" dirty="0">
                <a:ln>
                  <a:noFill/>
                </a:ln>
                <a:solidFill>
                  <a:schemeClr val="tx1"/>
                </a:solidFill>
                <a:effectLst/>
                <a:latin typeface="Arial" panose="020B0604020202020204" pitchFamily="34" charset="0"/>
              </a:rPr>
              <a:t>Detalles de Lanzamiento</a:t>
            </a:r>
            <a:r>
              <a:rPr kumimoji="0" lang="es-CL" altLang="es-CL"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L" altLang="es-CL" sz="1200" b="0" i="0" u="none" strike="noStrike" cap="none" normalizeH="0" baseline="0" dirty="0">
                <a:ln>
                  <a:noFill/>
                </a:ln>
                <a:solidFill>
                  <a:schemeClr val="tx1"/>
                </a:solidFill>
                <a:effectLst/>
                <a:latin typeface="Arial" panose="020B0604020202020204" pitchFamily="34" charset="0"/>
              </a:rPr>
              <a:t>Número de vuelo, Sitio de lanzamiento, Cliente.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200" b="1" i="0" u="none" strike="noStrike" cap="none" normalizeH="0" baseline="0" dirty="0">
                <a:ln>
                  <a:noFill/>
                </a:ln>
                <a:solidFill>
                  <a:schemeClr val="tx1"/>
                </a:solidFill>
                <a:effectLst/>
                <a:latin typeface="Arial" panose="020B0604020202020204" pitchFamily="34" charset="0"/>
              </a:rPr>
              <a:t>Detalles de la Carga</a:t>
            </a:r>
            <a:r>
              <a:rPr kumimoji="0" lang="es-CL" altLang="es-CL"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L" altLang="es-CL" sz="1200" b="0" i="0" u="none" strike="noStrike" cap="none" normalizeH="0" baseline="0" dirty="0">
                <a:ln>
                  <a:noFill/>
                </a:ln>
                <a:solidFill>
                  <a:schemeClr val="tx1"/>
                </a:solidFill>
                <a:effectLst/>
                <a:latin typeface="Arial" panose="020B0604020202020204" pitchFamily="34" charset="0"/>
              </a:rPr>
              <a:t>Carga, Masa de la carga, Órbita.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200" b="1" i="0" u="none" strike="noStrike" cap="none" normalizeH="0" baseline="0" dirty="0">
                <a:ln>
                  <a:noFill/>
                </a:ln>
                <a:solidFill>
                  <a:schemeClr val="tx1"/>
                </a:solidFill>
                <a:effectLst/>
                <a:latin typeface="Arial" panose="020B0604020202020204" pitchFamily="34" charset="0"/>
              </a:rPr>
              <a:t>Resultados</a:t>
            </a:r>
            <a:r>
              <a:rPr kumimoji="0" lang="es-CL" altLang="es-CL"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L" altLang="es-CL" sz="1200" b="0" i="0" u="none" strike="noStrike" cap="none" normalizeH="0" baseline="0" dirty="0">
                <a:ln>
                  <a:noFill/>
                </a:ln>
                <a:solidFill>
                  <a:schemeClr val="tx1"/>
                </a:solidFill>
                <a:effectLst/>
                <a:latin typeface="Arial" panose="020B0604020202020204" pitchFamily="34" charset="0"/>
              </a:rPr>
              <a:t>Resultado del lanzamiento, Aterrizaje del </a:t>
            </a:r>
            <a:r>
              <a:rPr kumimoji="0" lang="es-CL" altLang="es-CL" sz="1200" b="0" i="0" u="none" strike="noStrike" cap="none" normalizeH="0" baseline="0" dirty="0" err="1">
                <a:ln>
                  <a:noFill/>
                </a:ln>
                <a:solidFill>
                  <a:schemeClr val="tx1"/>
                </a:solidFill>
                <a:effectLst/>
                <a:latin typeface="Arial" panose="020B0604020202020204" pitchFamily="34" charset="0"/>
              </a:rPr>
              <a:t>booster</a:t>
            </a:r>
            <a:r>
              <a:rPr kumimoji="0" lang="es-CL" altLang="es-CL"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200" b="1" i="0" u="none" strike="noStrike" cap="none" normalizeH="0" baseline="0" dirty="0">
                <a:ln>
                  <a:noFill/>
                </a:ln>
                <a:solidFill>
                  <a:schemeClr val="tx1"/>
                </a:solidFill>
                <a:effectLst/>
                <a:latin typeface="Arial" panose="020B0604020202020204" pitchFamily="34" charset="0"/>
              </a:rPr>
              <a:t>Fechas y Versiones</a:t>
            </a:r>
            <a:r>
              <a:rPr kumimoji="0" lang="es-CL" altLang="es-CL"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L" altLang="es-CL" sz="1200" b="0" i="0" u="none" strike="noStrike" cap="none" normalizeH="0" baseline="0" dirty="0">
                <a:ln>
                  <a:noFill/>
                </a:ln>
                <a:solidFill>
                  <a:schemeClr val="tx1"/>
                </a:solidFill>
                <a:effectLst/>
                <a:latin typeface="Arial" panose="020B0604020202020204" pitchFamily="34" charset="0"/>
              </a:rPr>
              <a:t>Versión del </a:t>
            </a:r>
            <a:r>
              <a:rPr kumimoji="0" lang="es-CL" altLang="es-CL" sz="1200" b="0" i="0" u="none" strike="noStrike" cap="none" normalizeH="0" baseline="0" dirty="0" err="1">
                <a:ln>
                  <a:noFill/>
                </a:ln>
                <a:solidFill>
                  <a:schemeClr val="tx1"/>
                </a:solidFill>
                <a:effectLst/>
                <a:latin typeface="Arial" panose="020B0604020202020204" pitchFamily="34" charset="0"/>
              </a:rPr>
              <a:t>booster</a:t>
            </a:r>
            <a:r>
              <a:rPr kumimoji="0" lang="es-CL" altLang="es-CL" sz="1200" b="0" i="0" u="none" strike="noStrike" cap="none" normalizeH="0" baseline="0" dirty="0">
                <a:ln>
                  <a:noFill/>
                </a:ln>
                <a:solidFill>
                  <a:schemeClr val="tx1"/>
                </a:solidFill>
                <a:effectLst/>
                <a:latin typeface="Arial" panose="020B0604020202020204" pitchFamily="34" charset="0"/>
              </a:rPr>
              <a:t>, Fecha, Hora.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L" altLang="es-CL"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7941" y="0"/>
            <a:ext cx="4104004" cy="6858000"/>
            <a:chOff x="0" y="0"/>
            <a:chExt cx="4104004" cy="6858000"/>
          </a:xfrm>
        </p:grpSpPr>
        <p:sp>
          <p:nvSpPr>
            <p:cNvPr id="3" name="object 3"/>
            <p:cNvSpPr/>
            <p:nvPr/>
          </p:nvSpPr>
          <p:spPr>
            <a:xfrm>
              <a:off x="0" y="0"/>
              <a:ext cx="4050665" cy="6858000"/>
            </a:xfrm>
            <a:custGeom>
              <a:avLst/>
              <a:gdLst/>
              <a:ahLst/>
              <a:cxnLst/>
              <a:rect l="l" t="t" r="r" b="b"/>
              <a:pathLst>
                <a:path w="4050665" h="6858000">
                  <a:moveTo>
                    <a:pt x="4050284" y="0"/>
                  </a:moveTo>
                  <a:lnTo>
                    <a:pt x="0" y="0"/>
                  </a:lnTo>
                  <a:lnTo>
                    <a:pt x="0" y="6858000"/>
                  </a:lnTo>
                  <a:lnTo>
                    <a:pt x="4050284" y="6858000"/>
                  </a:lnTo>
                  <a:lnTo>
                    <a:pt x="4050284" y="0"/>
                  </a:lnTo>
                  <a:close/>
                </a:path>
              </a:pathLst>
            </a:custGeom>
            <a:solidFill>
              <a:srgbClr val="BB562C"/>
            </a:solidFill>
          </p:spPr>
          <p:txBody>
            <a:bodyPr wrap="square" lIns="0" tIns="0" rIns="0" bIns="0" rtlCol="0"/>
            <a:lstStyle/>
            <a:p>
              <a:endParaRPr/>
            </a:p>
          </p:txBody>
        </p:sp>
        <p:sp>
          <p:nvSpPr>
            <p:cNvPr id="4" name="object 4"/>
            <p:cNvSpPr/>
            <p:nvPr/>
          </p:nvSpPr>
          <p:spPr>
            <a:xfrm>
              <a:off x="4040123" y="0"/>
              <a:ext cx="64135" cy="6858000"/>
            </a:xfrm>
            <a:custGeom>
              <a:avLst/>
              <a:gdLst/>
              <a:ahLst/>
              <a:cxnLst/>
              <a:rect l="l" t="t" r="r" b="b"/>
              <a:pathLst>
                <a:path w="64135" h="6858000">
                  <a:moveTo>
                    <a:pt x="63880" y="0"/>
                  </a:moveTo>
                  <a:lnTo>
                    <a:pt x="0" y="0"/>
                  </a:lnTo>
                  <a:lnTo>
                    <a:pt x="0" y="6858000"/>
                  </a:lnTo>
                  <a:lnTo>
                    <a:pt x="63880" y="6858000"/>
                  </a:lnTo>
                  <a:lnTo>
                    <a:pt x="63880" y="0"/>
                  </a:lnTo>
                  <a:close/>
                </a:path>
              </a:pathLst>
            </a:custGeom>
            <a:solidFill>
              <a:srgbClr val="E28312"/>
            </a:solidFill>
          </p:spPr>
          <p:txBody>
            <a:bodyPr wrap="square" lIns="0" tIns="0" rIns="0" bIns="0" rtlCol="0"/>
            <a:lstStyle/>
            <a:p>
              <a:endParaRPr/>
            </a:p>
          </p:txBody>
        </p:sp>
      </p:grpSp>
      <p:sp>
        <p:nvSpPr>
          <p:cNvPr id="5" name="object 5"/>
          <p:cNvSpPr txBox="1"/>
          <p:nvPr/>
        </p:nvSpPr>
        <p:spPr>
          <a:xfrm>
            <a:off x="535635" y="1760982"/>
            <a:ext cx="3016885" cy="1038746"/>
          </a:xfrm>
          <a:prstGeom prst="rect">
            <a:avLst/>
          </a:prstGeom>
        </p:spPr>
        <p:txBody>
          <a:bodyPr vert="horz" wrap="square" lIns="0" tIns="12700" rIns="0" bIns="0" rtlCol="0">
            <a:spAutoFit/>
          </a:bodyPr>
          <a:lstStyle/>
          <a:p>
            <a:pPr marL="12700">
              <a:lnSpc>
                <a:spcPts val="4015"/>
              </a:lnSpc>
              <a:spcBef>
                <a:spcPts val="100"/>
              </a:spcBef>
            </a:pPr>
            <a:r>
              <a:rPr lang="es-MX" sz="3600" spc="-280" dirty="0">
                <a:solidFill>
                  <a:srgbClr val="FFFFFF"/>
                </a:solidFill>
                <a:latin typeface="Arial"/>
                <a:cs typeface="Arial"/>
              </a:rPr>
              <a:t>Recopilación de datos</a:t>
            </a:r>
            <a:endParaRPr sz="3600" dirty="0">
              <a:latin typeface="Arial"/>
              <a:cs typeface="Arial"/>
            </a:endParaRPr>
          </a:p>
        </p:txBody>
      </p:sp>
      <p:sp>
        <p:nvSpPr>
          <p:cNvPr id="6" name="object 6"/>
          <p:cNvSpPr/>
          <p:nvPr/>
        </p:nvSpPr>
        <p:spPr>
          <a:xfrm>
            <a:off x="5062728" y="1754123"/>
            <a:ext cx="237744" cy="1389888"/>
          </a:xfrm>
          <a:prstGeom prst="rect">
            <a:avLst/>
          </a:prstGeom>
          <a:blipFill>
            <a:blip r:embed="rId2" cstate="print"/>
            <a:stretch>
              <a:fillRect/>
            </a:stretch>
          </a:blipFill>
        </p:spPr>
        <p:txBody>
          <a:bodyPr wrap="square" lIns="0" tIns="0" rIns="0" bIns="0" rtlCol="0"/>
          <a:lstStyle/>
          <a:p>
            <a:endParaRPr/>
          </a:p>
        </p:txBody>
      </p:sp>
      <p:grpSp>
        <p:nvGrpSpPr>
          <p:cNvPr id="7" name="object 7"/>
          <p:cNvGrpSpPr/>
          <p:nvPr/>
        </p:nvGrpSpPr>
        <p:grpSpPr>
          <a:xfrm>
            <a:off x="4782311" y="1478280"/>
            <a:ext cx="1851660" cy="1607820"/>
            <a:chOff x="4782311" y="1478280"/>
            <a:chExt cx="1851660" cy="1607820"/>
          </a:xfrm>
        </p:grpSpPr>
        <p:sp>
          <p:nvSpPr>
            <p:cNvPr id="8" name="object 8"/>
            <p:cNvSpPr/>
            <p:nvPr/>
          </p:nvSpPr>
          <p:spPr>
            <a:xfrm>
              <a:off x="5084063" y="1766316"/>
              <a:ext cx="158496" cy="1319784"/>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4782311" y="1478280"/>
              <a:ext cx="1851660" cy="114300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4888991" y="1719072"/>
              <a:ext cx="1677923" cy="696467"/>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4803647" y="1499616"/>
              <a:ext cx="1772411" cy="1063752"/>
            </a:xfrm>
            <a:prstGeom prst="rect">
              <a:avLst/>
            </a:prstGeom>
            <a:blipFill>
              <a:blip r:embed="rId6" cstate="print"/>
              <a:stretch>
                <a:fillRect/>
              </a:stretch>
            </a:blipFill>
          </p:spPr>
          <p:txBody>
            <a:bodyPr wrap="square" lIns="0" tIns="0" rIns="0" bIns="0" rtlCol="0"/>
            <a:lstStyle/>
            <a:p>
              <a:endParaRPr/>
            </a:p>
          </p:txBody>
        </p:sp>
      </p:grpSp>
      <p:sp>
        <p:nvSpPr>
          <p:cNvPr id="12" name="object 12"/>
          <p:cNvSpPr txBox="1"/>
          <p:nvPr/>
        </p:nvSpPr>
        <p:spPr>
          <a:xfrm>
            <a:off x="5015864" y="1766061"/>
            <a:ext cx="1551049" cy="653128"/>
          </a:xfrm>
          <a:prstGeom prst="rect">
            <a:avLst/>
          </a:prstGeom>
        </p:spPr>
        <p:txBody>
          <a:bodyPr vert="horz" wrap="square" lIns="0" tIns="36195" rIns="0" bIns="0" rtlCol="0">
            <a:spAutoFit/>
          </a:bodyPr>
          <a:lstStyle/>
          <a:p>
            <a:pPr marL="479425" marR="5080" indent="-466725">
              <a:lnSpc>
                <a:spcPts val="1639"/>
              </a:lnSpc>
              <a:spcBef>
                <a:spcPts val="285"/>
              </a:spcBef>
            </a:pPr>
            <a:r>
              <a:rPr lang="es-CL" sz="1600" dirty="0"/>
              <a:t>Solicitar (</a:t>
            </a:r>
            <a:r>
              <a:rPr lang="es-CL" sz="1600" dirty="0" err="1"/>
              <a:t>APIs</a:t>
            </a:r>
            <a:r>
              <a:rPr lang="es-CL" sz="1600" dirty="0"/>
              <a:t> de SpaceX)</a:t>
            </a:r>
            <a:endParaRPr sz="1500" dirty="0">
              <a:latin typeface="Carlito"/>
              <a:cs typeface="Carlito"/>
            </a:endParaRPr>
          </a:p>
        </p:txBody>
      </p:sp>
      <p:grpSp>
        <p:nvGrpSpPr>
          <p:cNvPr id="13" name="object 13"/>
          <p:cNvGrpSpPr/>
          <p:nvPr/>
        </p:nvGrpSpPr>
        <p:grpSpPr>
          <a:xfrm>
            <a:off x="4782311" y="2807207"/>
            <a:ext cx="1851660" cy="1666239"/>
            <a:chOff x="4782311" y="2807207"/>
            <a:chExt cx="1851660" cy="1666239"/>
          </a:xfrm>
        </p:grpSpPr>
        <p:sp>
          <p:nvSpPr>
            <p:cNvPr id="14" name="object 14"/>
            <p:cNvSpPr/>
            <p:nvPr/>
          </p:nvSpPr>
          <p:spPr>
            <a:xfrm>
              <a:off x="5062727" y="3073907"/>
              <a:ext cx="237744" cy="1399032"/>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5084063" y="3095243"/>
              <a:ext cx="158496" cy="1319784"/>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4782311" y="2807207"/>
              <a:ext cx="1851660" cy="1143000"/>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4888991" y="2839211"/>
              <a:ext cx="1677923" cy="1115568"/>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4803647" y="2828543"/>
              <a:ext cx="1772411" cy="1063752"/>
            </a:xfrm>
            <a:prstGeom prst="rect">
              <a:avLst/>
            </a:prstGeom>
            <a:blipFill>
              <a:blip r:embed="rId6" cstate="print"/>
              <a:stretch>
                <a:fillRect/>
              </a:stretch>
            </a:blipFill>
          </p:spPr>
          <p:txBody>
            <a:bodyPr wrap="square" lIns="0" tIns="0" rIns="0" bIns="0" rtlCol="0"/>
            <a:lstStyle/>
            <a:p>
              <a:endParaRPr/>
            </a:p>
          </p:txBody>
        </p:sp>
      </p:grpSp>
      <p:sp>
        <p:nvSpPr>
          <p:cNvPr id="19" name="object 19"/>
          <p:cNvSpPr txBox="1"/>
          <p:nvPr/>
        </p:nvSpPr>
        <p:spPr>
          <a:xfrm>
            <a:off x="4738670" y="2993270"/>
            <a:ext cx="1866344" cy="655051"/>
          </a:xfrm>
          <a:prstGeom prst="rect">
            <a:avLst/>
          </a:prstGeom>
        </p:spPr>
        <p:txBody>
          <a:bodyPr vert="horz" wrap="square" lIns="0" tIns="31750" rIns="0" bIns="0" rtlCol="0">
            <a:spAutoFit/>
          </a:bodyPr>
          <a:lstStyle/>
          <a:p>
            <a:pPr marL="12700" marR="5080" indent="4445" algn="ctr">
              <a:lnSpc>
                <a:spcPct val="91600"/>
              </a:lnSpc>
              <a:spcBef>
                <a:spcPts val="250"/>
              </a:spcBef>
            </a:pPr>
            <a:r>
              <a:rPr lang="es-MX" sz="1100" dirty="0"/>
              <a:t>Archivo .JSON + Listas (Sitio de lanzamiento, Versión del </a:t>
            </a:r>
            <a:r>
              <a:rPr lang="es-MX" sz="1100" dirty="0" err="1"/>
              <a:t>booster</a:t>
            </a:r>
            <a:r>
              <a:rPr lang="es-MX" sz="1100" dirty="0"/>
              <a:t>, Datos de carga)</a:t>
            </a:r>
            <a:endParaRPr sz="1100" dirty="0">
              <a:latin typeface="Carlito"/>
              <a:cs typeface="Carlito"/>
            </a:endParaRPr>
          </a:p>
        </p:txBody>
      </p:sp>
      <p:grpSp>
        <p:nvGrpSpPr>
          <p:cNvPr id="20" name="object 20"/>
          <p:cNvGrpSpPr/>
          <p:nvPr/>
        </p:nvGrpSpPr>
        <p:grpSpPr>
          <a:xfrm>
            <a:off x="4782311" y="4137659"/>
            <a:ext cx="2790825" cy="1141730"/>
            <a:chOff x="4782311" y="4137659"/>
            <a:chExt cx="2790825" cy="1141730"/>
          </a:xfrm>
        </p:grpSpPr>
        <p:sp>
          <p:nvSpPr>
            <p:cNvPr id="21" name="object 21"/>
            <p:cNvSpPr/>
            <p:nvPr/>
          </p:nvSpPr>
          <p:spPr>
            <a:xfrm>
              <a:off x="5146547" y="4319015"/>
              <a:ext cx="2426207" cy="239268"/>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5167883" y="4340351"/>
              <a:ext cx="2346960" cy="160019"/>
            </a:xfrm>
            <a:prstGeom prst="rect">
              <a:avLst/>
            </a:prstGeom>
            <a:blipFill>
              <a:blip r:embed="rId10" cstate="print"/>
              <a:stretch>
                <a:fillRect/>
              </a:stretch>
            </a:blipFill>
          </p:spPr>
          <p:txBody>
            <a:bodyPr wrap="square" lIns="0" tIns="0" rIns="0" bIns="0" rtlCol="0"/>
            <a:lstStyle/>
            <a:p>
              <a:endParaRPr/>
            </a:p>
          </p:txBody>
        </p:sp>
        <p:sp>
          <p:nvSpPr>
            <p:cNvPr id="23" name="object 23"/>
            <p:cNvSpPr/>
            <p:nvPr/>
          </p:nvSpPr>
          <p:spPr>
            <a:xfrm>
              <a:off x="4782311" y="4137659"/>
              <a:ext cx="1851660" cy="1141476"/>
            </a:xfrm>
            <a:prstGeom prst="rect">
              <a:avLst/>
            </a:prstGeom>
            <a:blipFill>
              <a:blip r:embed="rId11" cstate="print"/>
              <a:stretch>
                <a:fillRect/>
              </a:stretch>
            </a:blipFill>
          </p:spPr>
          <p:txBody>
            <a:bodyPr wrap="square" lIns="0" tIns="0" rIns="0" bIns="0" rtlCol="0"/>
            <a:lstStyle/>
            <a:p>
              <a:endParaRPr/>
            </a:p>
          </p:txBody>
        </p:sp>
        <p:sp>
          <p:nvSpPr>
            <p:cNvPr id="24" name="object 24"/>
            <p:cNvSpPr/>
            <p:nvPr/>
          </p:nvSpPr>
          <p:spPr>
            <a:xfrm>
              <a:off x="4850891" y="4273295"/>
              <a:ext cx="1755648" cy="905256"/>
            </a:xfrm>
            <a:prstGeom prst="rect">
              <a:avLst/>
            </a:prstGeom>
            <a:blipFill>
              <a:blip r:embed="rId12" cstate="print"/>
              <a:stretch>
                <a:fillRect/>
              </a:stretch>
            </a:blipFill>
          </p:spPr>
          <p:txBody>
            <a:bodyPr wrap="square" lIns="0" tIns="0" rIns="0" bIns="0" rtlCol="0"/>
            <a:lstStyle/>
            <a:p>
              <a:endParaRPr/>
            </a:p>
          </p:txBody>
        </p:sp>
        <p:sp>
          <p:nvSpPr>
            <p:cNvPr id="25" name="object 25"/>
            <p:cNvSpPr/>
            <p:nvPr/>
          </p:nvSpPr>
          <p:spPr>
            <a:xfrm>
              <a:off x="4803647" y="4158995"/>
              <a:ext cx="1772411" cy="1062227"/>
            </a:xfrm>
            <a:prstGeom prst="rect">
              <a:avLst/>
            </a:prstGeom>
            <a:blipFill>
              <a:blip r:embed="rId13" cstate="print"/>
              <a:stretch>
                <a:fillRect/>
              </a:stretch>
            </a:blipFill>
          </p:spPr>
          <p:txBody>
            <a:bodyPr wrap="square" lIns="0" tIns="0" rIns="0" bIns="0" rtlCol="0"/>
            <a:lstStyle/>
            <a:p>
              <a:endParaRPr/>
            </a:p>
          </p:txBody>
        </p:sp>
      </p:grpSp>
      <p:sp>
        <p:nvSpPr>
          <p:cNvPr id="26" name="object 26"/>
          <p:cNvSpPr txBox="1"/>
          <p:nvPr/>
        </p:nvSpPr>
        <p:spPr>
          <a:xfrm>
            <a:off x="4838803" y="4157680"/>
            <a:ext cx="1558293" cy="922304"/>
          </a:xfrm>
          <a:prstGeom prst="rect">
            <a:avLst/>
          </a:prstGeom>
        </p:spPr>
        <p:txBody>
          <a:bodyPr vert="horz" wrap="square" lIns="0" tIns="35560" rIns="0" bIns="0" rtlCol="0">
            <a:spAutoFit/>
          </a:bodyPr>
          <a:lstStyle/>
          <a:p>
            <a:pPr marL="12700" marR="5080" algn="ctr">
              <a:lnSpc>
                <a:spcPct val="89800"/>
              </a:lnSpc>
              <a:spcBef>
                <a:spcPts val="280"/>
              </a:spcBef>
            </a:pPr>
            <a:r>
              <a:rPr lang="es-MX" sz="1600" b="1" dirty="0" err="1"/>
              <a:t>Json_normalize</a:t>
            </a:r>
            <a:r>
              <a:rPr lang="es-MX" sz="1600" dirty="0"/>
              <a:t> para datos del JSON a un </a:t>
            </a:r>
            <a:r>
              <a:rPr lang="es-MX" sz="1600" dirty="0" err="1"/>
              <a:t>DataFrame</a:t>
            </a:r>
            <a:endParaRPr sz="1500" dirty="0">
              <a:latin typeface="Carlito"/>
              <a:cs typeface="Carlito"/>
            </a:endParaRPr>
          </a:p>
        </p:txBody>
      </p:sp>
      <p:grpSp>
        <p:nvGrpSpPr>
          <p:cNvPr id="27" name="object 27"/>
          <p:cNvGrpSpPr/>
          <p:nvPr/>
        </p:nvGrpSpPr>
        <p:grpSpPr>
          <a:xfrm>
            <a:off x="7139940" y="3073907"/>
            <a:ext cx="1859280" cy="2205355"/>
            <a:chOff x="7139940" y="3073907"/>
            <a:chExt cx="1859280" cy="2205355"/>
          </a:xfrm>
        </p:grpSpPr>
        <p:sp>
          <p:nvSpPr>
            <p:cNvPr id="28" name="object 28"/>
            <p:cNvSpPr/>
            <p:nvPr/>
          </p:nvSpPr>
          <p:spPr>
            <a:xfrm>
              <a:off x="7418832" y="3073907"/>
              <a:ext cx="239268" cy="1399032"/>
            </a:xfrm>
            <a:prstGeom prst="rect">
              <a:avLst/>
            </a:prstGeom>
            <a:blipFill>
              <a:blip r:embed="rId14" cstate="print"/>
              <a:stretch>
                <a:fillRect/>
              </a:stretch>
            </a:blipFill>
          </p:spPr>
          <p:txBody>
            <a:bodyPr wrap="square" lIns="0" tIns="0" rIns="0" bIns="0" rtlCol="0"/>
            <a:lstStyle/>
            <a:p>
              <a:endParaRPr/>
            </a:p>
          </p:txBody>
        </p:sp>
        <p:sp>
          <p:nvSpPr>
            <p:cNvPr id="29" name="object 29"/>
            <p:cNvSpPr/>
            <p:nvPr/>
          </p:nvSpPr>
          <p:spPr>
            <a:xfrm>
              <a:off x="7440168" y="3095243"/>
              <a:ext cx="160020" cy="1319784"/>
            </a:xfrm>
            <a:prstGeom prst="rect">
              <a:avLst/>
            </a:prstGeom>
            <a:blipFill>
              <a:blip r:embed="rId15" cstate="print"/>
              <a:stretch>
                <a:fillRect/>
              </a:stretch>
            </a:blipFill>
          </p:spPr>
          <p:txBody>
            <a:bodyPr wrap="square" lIns="0" tIns="0" rIns="0" bIns="0" rtlCol="0"/>
            <a:lstStyle/>
            <a:p>
              <a:endParaRPr/>
            </a:p>
          </p:txBody>
        </p:sp>
        <p:sp>
          <p:nvSpPr>
            <p:cNvPr id="30" name="object 30"/>
            <p:cNvSpPr/>
            <p:nvPr/>
          </p:nvSpPr>
          <p:spPr>
            <a:xfrm>
              <a:off x="7139940" y="4137659"/>
              <a:ext cx="1851659" cy="1141476"/>
            </a:xfrm>
            <a:prstGeom prst="rect">
              <a:avLst/>
            </a:prstGeom>
            <a:blipFill>
              <a:blip r:embed="rId11" cstate="print"/>
              <a:stretch>
                <a:fillRect/>
              </a:stretch>
            </a:blipFill>
          </p:spPr>
          <p:txBody>
            <a:bodyPr wrap="square" lIns="0" tIns="0" rIns="0" bIns="0" rtlCol="0"/>
            <a:lstStyle/>
            <a:p>
              <a:endParaRPr/>
            </a:p>
          </p:txBody>
        </p:sp>
        <p:sp>
          <p:nvSpPr>
            <p:cNvPr id="31" name="object 31"/>
            <p:cNvSpPr/>
            <p:nvPr/>
          </p:nvSpPr>
          <p:spPr>
            <a:xfrm>
              <a:off x="7173468" y="4378451"/>
              <a:ext cx="1825752" cy="694944"/>
            </a:xfrm>
            <a:prstGeom prst="rect">
              <a:avLst/>
            </a:prstGeom>
            <a:blipFill>
              <a:blip r:embed="rId16" cstate="print"/>
              <a:stretch>
                <a:fillRect/>
              </a:stretch>
            </a:blipFill>
          </p:spPr>
          <p:txBody>
            <a:bodyPr wrap="square" lIns="0" tIns="0" rIns="0" bIns="0" rtlCol="0"/>
            <a:lstStyle/>
            <a:p>
              <a:endParaRPr/>
            </a:p>
          </p:txBody>
        </p:sp>
        <p:sp>
          <p:nvSpPr>
            <p:cNvPr id="32" name="object 32"/>
            <p:cNvSpPr/>
            <p:nvPr/>
          </p:nvSpPr>
          <p:spPr>
            <a:xfrm>
              <a:off x="7161276" y="4158995"/>
              <a:ext cx="1772412" cy="1062227"/>
            </a:xfrm>
            <a:prstGeom prst="rect">
              <a:avLst/>
            </a:prstGeom>
            <a:blipFill>
              <a:blip r:embed="rId13" cstate="print"/>
              <a:stretch>
                <a:fillRect/>
              </a:stretch>
            </a:blipFill>
          </p:spPr>
          <p:txBody>
            <a:bodyPr wrap="square" lIns="0" tIns="0" rIns="0" bIns="0" rtlCol="0"/>
            <a:lstStyle/>
            <a:p>
              <a:endParaRPr/>
            </a:p>
          </p:txBody>
        </p:sp>
      </p:grpSp>
      <p:sp>
        <p:nvSpPr>
          <p:cNvPr id="33" name="object 33"/>
          <p:cNvSpPr txBox="1"/>
          <p:nvPr/>
        </p:nvSpPr>
        <p:spPr>
          <a:xfrm>
            <a:off x="7112508" y="4334872"/>
            <a:ext cx="1772412" cy="653128"/>
          </a:xfrm>
          <a:prstGeom prst="rect">
            <a:avLst/>
          </a:prstGeom>
        </p:spPr>
        <p:txBody>
          <a:bodyPr vert="horz" wrap="square" lIns="0" tIns="36195" rIns="0" bIns="0" rtlCol="0">
            <a:spAutoFit/>
          </a:bodyPr>
          <a:lstStyle/>
          <a:p>
            <a:pPr marL="575945" marR="5080" indent="-563880" algn="ctr">
              <a:lnSpc>
                <a:spcPts val="1639"/>
              </a:lnSpc>
              <a:spcBef>
                <a:spcPts val="285"/>
              </a:spcBef>
            </a:pPr>
            <a:r>
              <a:rPr lang="es-CL" sz="1600" dirty="0"/>
              <a:t>Diccionario de datos relevantes</a:t>
            </a:r>
            <a:endParaRPr sz="1500" dirty="0">
              <a:latin typeface="Carlito"/>
              <a:cs typeface="Carlito"/>
            </a:endParaRPr>
          </a:p>
        </p:txBody>
      </p:sp>
      <p:grpSp>
        <p:nvGrpSpPr>
          <p:cNvPr id="34" name="object 34"/>
          <p:cNvGrpSpPr/>
          <p:nvPr/>
        </p:nvGrpSpPr>
        <p:grpSpPr>
          <a:xfrm>
            <a:off x="7139940" y="1744979"/>
            <a:ext cx="1868805" cy="2205355"/>
            <a:chOff x="7139940" y="1744979"/>
            <a:chExt cx="1868805" cy="2205355"/>
          </a:xfrm>
        </p:grpSpPr>
        <p:sp>
          <p:nvSpPr>
            <p:cNvPr id="35" name="object 35"/>
            <p:cNvSpPr/>
            <p:nvPr/>
          </p:nvSpPr>
          <p:spPr>
            <a:xfrm>
              <a:off x="7418832" y="1744979"/>
              <a:ext cx="239268" cy="1399032"/>
            </a:xfrm>
            <a:prstGeom prst="rect">
              <a:avLst/>
            </a:prstGeom>
            <a:blipFill>
              <a:blip r:embed="rId14" cstate="print"/>
              <a:stretch>
                <a:fillRect/>
              </a:stretch>
            </a:blipFill>
          </p:spPr>
          <p:txBody>
            <a:bodyPr wrap="square" lIns="0" tIns="0" rIns="0" bIns="0" rtlCol="0"/>
            <a:lstStyle/>
            <a:p>
              <a:endParaRPr/>
            </a:p>
          </p:txBody>
        </p:sp>
        <p:sp>
          <p:nvSpPr>
            <p:cNvPr id="36" name="object 36"/>
            <p:cNvSpPr/>
            <p:nvPr/>
          </p:nvSpPr>
          <p:spPr>
            <a:xfrm>
              <a:off x="7440168" y="1766315"/>
              <a:ext cx="160020" cy="1319784"/>
            </a:xfrm>
            <a:prstGeom prst="rect">
              <a:avLst/>
            </a:prstGeom>
            <a:blipFill>
              <a:blip r:embed="rId15" cstate="print"/>
              <a:stretch>
                <a:fillRect/>
              </a:stretch>
            </a:blipFill>
          </p:spPr>
          <p:txBody>
            <a:bodyPr wrap="square" lIns="0" tIns="0" rIns="0" bIns="0" rtlCol="0"/>
            <a:lstStyle/>
            <a:p>
              <a:endParaRPr/>
            </a:p>
          </p:txBody>
        </p:sp>
        <p:sp>
          <p:nvSpPr>
            <p:cNvPr id="37" name="object 37"/>
            <p:cNvSpPr/>
            <p:nvPr/>
          </p:nvSpPr>
          <p:spPr>
            <a:xfrm>
              <a:off x="7139940" y="2807207"/>
              <a:ext cx="1851659" cy="1143000"/>
            </a:xfrm>
            <a:prstGeom prst="rect">
              <a:avLst/>
            </a:prstGeom>
            <a:blipFill>
              <a:blip r:embed="rId4" cstate="print"/>
              <a:stretch>
                <a:fillRect/>
              </a:stretch>
            </a:blipFill>
          </p:spPr>
          <p:txBody>
            <a:bodyPr wrap="square" lIns="0" tIns="0" rIns="0" bIns="0" rtlCol="0"/>
            <a:lstStyle/>
            <a:p>
              <a:endParaRPr/>
            </a:p>
          </p:txBody>
        </p:sp>
        <p:sp>
          <p:nvSpPr>
            <p:cNvPr id="38" name="object 38"/>
            <p:cNvSpPr/>
            <p:nvPr/>
          </p:nvSpPr>
          <p:spPr>
            <a:xfrm>
              <a:off x="7164324" y="3047999"/>
              <a:ext cx="1844039" cy="696468"/>
            </a:xfrm>
            <a:prstGeom prst="rect">
              <a:avLst/>
            </a:prstGeom>
            <a:blipFill>
              <a:blip r:embed="rId17" cstate="print"/>
              <a:stretch>
                <a:fillRect/>
              </a:stretch>
            </a:blipFill>
          </p:spPr>
          <p:txBody>
            <a:bodyPr wrap="square" lIns="0" tIns="0" rIns="0" bIns="0" rtlCol="0"/>
            <a:lstStyle/>
            <a:p>
              <a:endParaRPr/>
            </a:p>
          </p:txBody>
        </p:sp>
        <p:sp>
          <p:nvSpPr>
            <p:cNvPr id="39" name="object 39"/>
            <p:cNvSpPr/>
            <p:nvPr/>
          </p:nvSpPr>
          <p:spPr>
            <a:xfrm>
              <a:off x="7161276" y="2828543"/>
              <a:ext cx="1772412" cy="1063752"/>
            </a:xfrm>
            <a:prstGeom prst="rect">
              <a:avLst/>
            </a:prstGeom>
            <a:blipFill>
              <a:blip r:embed="rId6" cstate="print"/>
              <a:stretch>
                <a:fillRect/>
              </a:stretch>
            </a:blipFill>
          </p:spPr>
          <p:txBody>
            <a:bodyPr wrap="square" lIns="0" tIns="0" rIns="0" bIns="0" rtlCol="0"/>
            <a:lstStyle/>
            <a:p>
              <a:endParaRPr/>
            </a:p>
          </p:txBody>
        </p:sp>
      </p:grpSp>
      <p:sp>
        <p:nvSpPr>
          <p:cNvPr id="40" name="object 40"/>
          <p:cNvSpPr txBox="1"/>
          <p:nvPr/>
        </p:nvSpPr>
        <p:spPr>
          <a:xfrm>
            <a:off x="6933057" y="2927833"/>
            <a:ext cx="1851659" cy="652936"/>
          </a:xfrm>
          <a:prstGeom prst="rect">
            <a:avLst/>
          </a:prstGeom>
        </p:spPr>
        <p:txBody>
          <a:bodyPr vert="horz" wrap="square" lIns="0" tIns="36195" rIns="0" bIns="0" rtlCol="0">
            <a:spAutoFit/>
          </a:bodyPr>
          <a:lstStyle/>
          <a:p>
            <a:pPr marL="332740" marR="5080" indent="-320040" algn="ctr">
              <a:lnSpc>
                <a:spcPts val="1639"/>
              </a:lnSpc>
              <a:spcBef>
                <a:spcPts val="285"/>
              </a:spcBef>
            </a:pPr>
            <a:r>
              <a:rPr lang="es-CL" sz="1600" dirty="0"/>
              <a:t>Convertir diccionario a un </a:t>
            </a:r>
            <a:r>
              <a:rPr lang="es-CL" sz="1600" b="1" dirty="0" err="1"/>
              <a:t>DataFrame</a:t>
            </a:r>
            <a:endParaRPr sz="1500" dirty="0">
              <a:latin typeface="Carlito"/>
              <a:cs typeface="Carlito"/>
            </a:endParaRPr>
          </a:p>
        </p:txBody>
      </p:sp>
      <p:grpSp>
        <p:nvGrpSpPr>
          <p:cNvPr id="41" name="object 41"/>
          <p:cNvGrpSpPr/>
          <p:nvPr/>
        </p:nvGrpSpPr>
        <p:grpSpPr>
          <a:xfrm>
            <a:off x="7115645" y="1509608"/>
            <a:ext cx="2790825" cy="1143000"/>
            <a:chOff x="7139940" y="1478280"/>
            <a:chExt cx="2790825" cy="1143000"/>
          </a:xfrm>
        </p:grpSpPr>
        <p:sp>
          <p:nvSpPr>
            <p:cNvPr id="42" name="object 42"/>
            <p:cNvSpPr/>
            <p:nvPr/>
          </p:nvSpPr>
          <p:spPr>
            <a:xfrm>
              <a:off x="7504176" y="1661160"/>
              <a:ext cx="2426207" cy="237744"/>
            </a:xfrm>
            <a:prstGeom prst="rect">
              <a:avLst/>
            </a:prstGeom>
            <a:blipFill>
              <a:blip r:embed="rId18" cstate="print"/>
              <a:stretch>
                <a:fillRect/>
              </a:stretch>
            </a:blipFill>
          </p:spPr>
          <p:txBody>
            <a:bodyPr wrap="square" lIns="0" tIns="0" rIns="0" bIns="0" rtlCol="0"/>
            <a:lstStyle/>
            <a:p>
              <a:endParaRPr/>
            </a:p>
          </p:txBody>
        </p:sp>
        <p:sp>
          <p:nvSpPr>
            <p:cNvPr id="43" name="object 43"/>
            <p:cNvSpPr/>
            <p:nvPr/>
          </p:nvSpPr>
          <p:spPr>
            <a:xfrm>
              <a:off x="7525512" y="1682496"/>
              <a:ext cx="2346959" cy="158496"/>
            </a:xfrm>
            <a:prstGeom prst="rect">
              <a:avLst/>
            </a:prstGeom>
            <a:blipFill>
              <a:blip r:embed="rId19" cstate="print"/>
              <a:stretch>
                <a:fillRect/>
              </a:stretch>
            </a:blipFill>
          </p:spPr>
          <p:txBody>
            <a:bodyPr wrap="square" lIns="0" tIns="0" rIns="0" bIns="0" rtlCol="0"/>
            <a:lstStyle/>
            <a:p>
              <a:endParaRPr/>
            </a:p>
          </p:txBody>
        </p:sp>
        <p:sp>
          <p:nvSpPr>
            <p:cNvPr id="44" name="object 44"/>
            <p:cNvSpPr/>
            <p:nvPr/>
          </p:nvSpPr>
          <p:spPr>
            <a:xfrm>
              <a:off x="7139940" y="1478280"/>
              <a:ext cx="1851659" cy="1143000"/>
            </a:xfrm>
            <a:prstGeom prst="rect">
              <a:avLst/>
            </a:prstGeom>
            <a:blipFill>
              <a:blip r:embed="rId4" cstate="print"/>
              <a:stretch>
                <a:fillRect/>
              </a:stretch>
            </a:blipFill>
          </p:spPr>
          <p:txBody>
            <a:bodyPr wrap="square" lIns="0" tIns="0" rIns="0" bIns="0" rtlCol="0"/>
            <a:lstStyle/>
            <a:p>
              <a:endParaRPr/>
            </a:p>
          </p:txBody>
        </p:sp>
        <p:sp>
          <p:nvSpPr>
            <p:cNvPr id="45" name="object 45"/>
            <p:cNvSpPr/>
            <p:nvPr/>
          </p:nvSpPr>
          <p:spPr>
            <a:xfrm>
              <a:off x="7226808" y="1615440"/>
              <a:ext cx="1717548" cy="903731"/>
            </a:xfrm>
            <a:prstGeom prst="rect">
              <a:avLst/>
            </a:prstGeom>
            <a:blipFill>
              <a:blip r:embed="rId20" cstate="print"/>
              <a:stretch>
                <a:fillRect/>
              </a:stretch>
            </a:blipFill>
          </p:spPr>
          <p:txBody>
            <a:bodyPr wrap="square" lIns="0" tIns="0" rIns="0" bIns="0" rtlCol="0"/>
            <a:lstStyle/>
            <a:p>
              <a:endParaRPr/>
            </a:p>
          </p:txBody>
        </p:sp>
        <p:sp>
          <p:nvSpPr>
            <p:cNvPr id="46" name="object 46"/>
            <p:cNvSpPr/>
            <p:nvPr/>
          </p:nvSpPr>
          <p:spPr>
            <a:xfrm>
              <a:off x="7161276" y="1499616"/>
              <a:ext cx="1772412" cy="1063752"/>
            </a:xfrm>
            <a:prstGeom prst="rect">
              <a:avLst/>
            </a:prstGeom>
            <a:blipFill>
              <a:blip r:embed="rId6" cstate="print"/>
              <a:stretch>
                <a:fillRect/>
              </a:stretch>
            </a:blipFill>
          </p:spPr>
          <p:txBody>
            <a:bodyPr wrap="square" lIns="0" tIns="0" rIns="0" bIns="0" rtlCol="0"/>
            <a:lstStyle/>
            <a:p>
              <a:endParaRPr/>
            </a:p>
          </p:txBody>
        </p:sp>
      </p:grpSp>
      <p:sp>
        <p:nvSpPr>
          <p:cNvPr id="47" name="object 47"/>
          <p:cNvSpPr txBox="1">
            <a:spLocks noGrp="1"/>
          </p:cNvSpPr>
          <p:nvPr>
            <p:ph type="title"/>
          </p:nvPr>
        </p:nvSpPr>
        <p:spPr>
          <a:xfrm>
            <a:off x="7289704" y="1603594"/>
            <a:ext cx="1368126" cy="885522"/>
          </a:xfrm>
          <a:prstGeom prst="rect">
            <a:avLst/>
          </a:prstGeom>
        </p:spPr>
        <p:txBody>
          <a:bodyPr vert="horz" wrap="square" lIns="0" tIns="35560" rIns="0" bIns="0" rtlCol="0">
            <a:spAutoFit/>
          </a:bodyPr>
          <a:lstStyle/>
          <a:p>
            <a:pPr marL="12700" marR="5080" algn="ctr">
              <a:lnSpc>
                <a:spcPts val="1650"/>
              </a:lnSpc>
              <a:spcBef>
                <a:spcPts val="280"/>
              </a:spcBef>
            </a:pPr>
            <a:r>
              <a:rPr lang="es-MX" sz="1050" dirty="0"/>
              <a:t>Filtrar datos para incluir únicamente lanzamientos de Falcon 9</a:t>
            </a:r>
            <a:endParaRPr sz="1050" dirty="0">
              <a:latin typeface="Carlito"/>
              <a:cs typeface="Carlito"/>
            </a:endParaRPr>
          </a:p>
        </p:txBody>
      </p:sp>
      <p:grpSp>
        <p:nvGrpSpPr>
          <p:cNvPr id="48" name="object 48"/>
          <p:cNvGrpSpPr/>
          <p:nvPr/>
        </p:nvGrpSpPr>
        <p:grpSpPr>
          <a:xfrm>
            <a:off x="9496043" y="1478280"/>
            <a:ext cx="1894839" cy="1143000"/>
            <a:chOff x="9496043" y="1478280"/>
            <a:chExt cx="1894839" cy="1143000"/>
          </a:xfrm>
        </p:grpSpPr>
        <p:sp>
          <p:nvSpPr>
            <p:cNvPr id="49" name="object 49"/>
            <p:cNvSpPr/>
            <p:nvPr/>
          </p:nvSpPr>
          <p:spPr>
            <a:xfrm>
              <a:off x="9496043" y="1478280"/>
              <a:ext cx="1851659" cy="1143000"/>
            </a:xfrm>
            <a:prstGeom prst="rect">
              <a:avLst/>
            </a:prstGeom>
            <a:blipFill>
              <a:blip r:embed="rId4" cstate="print"/>
              <a:stretch>
                <a:fillRect/>
              </a:stretch>
            </a:blipFill>
          </p:spPr>
          <p:txBody>
            <a:bodyPr wrap="square" lIns="0" tIns="0" rIns="0" bIns="0" rtlCol="0"/>
            <a:lstStyle/>
            <a:p>
              <a:endParaRPr/>
            </a:p>
          </p:txBody>
        </p:sp>
        <p:sp>
          <p:nvSpPr>
            <p:cNvPr id="50" name="object 50"/>
            <p:cNvSpPr/>
            <p:nvPr/>
          </p:nvSpPr>
          <p:spPr>
            <a:xfrm>
              <a:off x="9497567" y="1615440"/>
              <a:ext cx="1892807" cy="903731"/>
            </a:xfrm>
            <a:prstGeom prst="rect">
              <a:avLst/>
            </a:prstGeom>
            <a:blipFill>
              <a:blip r:embed="rId21" cstate="print"/>
              <a:stretch>
                <a:fillRect/>
              </a:stretch>
            </a:blipFill>
          </p:spPr>
          <p:txBody>
            <a:bodyPr wrap="square" lIns="0" tIns="0" rIns="0" bIns="0" rtlCol="0"/>
            <a:lstStyle/>
            <a:p>
              <a:endParaRPr/>
            </a:p>
          </p:txBody>
        </p:sp>
        <p:sp>
          <p:nvSpPr>
            <p:cNvPr id="51" name="object 51"/>
            <p:cNvSpPr/>
            <p:nvPr/>
          </p:nvSpPr>
          <p:spPr>
            <a:xfrm>
              <a:off x="9517379" y="1499616"/>
              <a:ext cx="1772412" cy="1063752"/>
            </a:xfrm>
            <a:prstGeom prst="rect">
              <a:avLst/>
            </a:prstGeom>
            <a:blipFill>
              <a:blip r:embed="rId22" cstate="print"/>
              <a:stretch>
                <a:fillRect/>
              </a:stretch>
            </a:blipFill>
          </p:spPr>
          <p:txBody>
            <a:bodyPr wrap="square" lIns="0" tIns="0" rIns="0" bIns="0" rtlCol="0"/>
            <a:lstStyle/>
            <a:p>
              <a:endParaRPr/>
            </a:p>
          </p:txBody>
        </p:sp>
      </p:grpSp>
      <p:sp>
        <p:nvSpPr>
          <p:cNvPr id="52" name="object 52"/>
          <p:cNvSpPr txBox="1"/>
          <p:nvPr/>
        </p:nvSpPr>
        <p:spPr>
          <a:xfrm>
            <a:off x="9640316" y="1660905"/>
            <a:ext cx="1539240" cy="929485"/>
          </a:xfrm>
          <a:prstGeom prst="rect">
            <a:avLst/>
          </a:prstGeom>
        </p:spPr>
        <p:txBody>
          <a:bodyPr vert="horz" wrap="square" lIns="0" tIns="33020" rIns="0" bIns="0" rtlCol="0">
            <a:spAutoFit/>
          </a:bodyPr>
          <a:lstStyle/>
          <a:p>
            <a:pPr marL="12700" marR="5080" indent="-1270" algn="ctr">
              <a:lnSpc>
                <a:spcPct val="91000"/>
              </a:lnSpc>
              <a:spcBef>
                <a:spcPts val="260"/>
              </a:spcBef>
            </a:pPr>
            <a:r>
              <a:rPr lang="es-MX" sz="1600" dirty="0"/>
              <a:t>Imputar valores faltantes de </a:t>
            </a:r>
            <a:r>
              <a:rPr lang="es-MX" sz="1600" b="1" dirty="0" err="1"/>
              <a:t>PayloadMass</a:t>
            </a:r>
            <a:r>
              <a:rPr lang="es-MX" sz="1600" dirty="0"/>
              <a:t> con la media</a:t>
            </a:r>
            <a:endParaRPr sz="1500" dirty="0">
              <a:latin typeface="Carlito"/>
              <a:cs typeface="Carl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4542" y="0"/>
            <a:ext cx="4104004" cy="6858000"/>
            <a:chOff x="0" y="0"/>
            <a:chExt cx="4104004" cy="6858000"/>
          </a:xfrm>
        </p:grpSpPr>
        <p:sp>
          <p:nvSpPr>
            <p:cNvPr id="3" name="object 3"/>
            <p:cNvSpPr/>
            <p:nvPr/>
          </p:nvSpPr>
          <p:spPr>
            <a:xfrm>
              <a:off x="0" y="0"/>
              <a:ext cx="4050665" cy="6858000"/>
            </a:xfrm>
            <a:custGeom>
              <a:avLst/>
              <a:gdLst/>
              <a:ahLst/>
              <a:cxnLst/>
              <a:rect l="l" t="t" r="r" b="b"/>
              <a:pathLst>
                <a:path w="4050665" h="6858000">
                  <a:moveTo>
                    <a:pt x="4050284" y="0"/>
                  </a:moveTo>
                  <a:lnTo>
                    <a:pt x="0" y="0"/>
                  </a:lnTo>
                  <a:lnTo>
                    <a:pt x="0" y="6858000"/>
                  </a:lnTo>
                  <a:lnTo>
                    <a:pt x="4050284" y="6858000"/>
                  </a:lnTo>
                  <a:lnTo>
                    <a:pt x="4050284" y="0"/>
                  </a:lnTo>
                  <a:close/>
                </a:path>
              </a:pathLst>
            </a:custGeom>
            <a:solidFill>
              <a:srgbClr val="BB562C"/>
            </a:solidFill>
          </p:spPr>
          <p:txBody>
            <a:bodyPr wrap="square" lIns="0" tIns="0" rIns="0" bIns="0" rtlCol="0"/>
            <a:lstStyle/>
            <a:p>
              <a:endParaRPr dirty="0"/>
            </a:p>
          </p:txBody>
        </p:sp>
        <p:sp>
          <p:nvSpPr>
            <p:cNvPr id="4" name="object 4"/>
            <p:cNvSpPr/>
            <p:nvPr/>
          </p:nvSpPr>
          <p:spPr>
            <a:xfrm>
              <a:off x="4040123" y="0"/>
              <a:ext cx="64135" cy="6858000"/>
            </a:xfrm>
            <a:custGeom>
              <a:avLst/>
              <a:gdLst/>
              <a:ahLst/>
              <a:cxnLst/>
              <a:rect l="l" t="t" r="r" b="b"/>
              <a:pathLst>
                <a:path w="64135" h="6858000">
                  <a:moveTo>
                    <a:pt x="63880" y="0"/>
                  </a:moveTo>
                  <a:lnTo>
                    <a:pt x="0" y="0"/>
                  </a:lnTo>
                  <a:lnTo>
                    <a:pt x="0" y="6858000"/>
                  </a:lnTo>
                  <a:lnTo>
                    <a:pt x="63880" y="6858000"/>
                  </a:lnTo>
                  <a:lnTo>
                    <a:pt x="63880" y="0"/>
                  </a:lnTo>
                  <a:close/>
                </a:path>
              </a:pathLst>
            </a:custGeom>
            <a:solidFill>
              <a:srgbClr val="E28312"/>
            </a:solidFill>
          </p:spPr>
          <p:txBody>
            <a:bodyPr wrap="square" lIns="0" tIns="0" rIns="0" bIns="0" rtlCol="0"/>
            <a:lstStyle/>
            <a:p>
              <a:endParaRPr/>
            </a:p>
          </p:txBody>
        </p:sp>
      </p:grpSp>
      <p:sp>
        <p:nvSpPr>
          <p:cNvPr id="5" name="object 5"/>
          <p:cNvSpPr txBox="1"/>
          <p:nvPr/>
        </p:nvSpPr>
        <p:spPr>
          <a:xfrm>
            <a:off x="535635" y="1760982"/>
            <a:ext cx="3016885" cy="1551707"/>
          </a:xfrm>
          <a:prstGeom prst="rect">
            <a:avLst/>
          </a:prstGeom>
        </p:spPr>
        <p:txBody>
          <a:bodyPr vert="horz" wrap="square" lIns="0" tIns="12700" rIns="0" bIns="0" rtlCol="0">
            <a:spAutoFit/>
          </a:bodyPr>
          <a:lstStyle/>
          <a:p>
            <a:pPr marL="12700">
              <a:lnSpc>
                <a:spcPts val="4015"/>
              </a:lnSpc>
              <a:spcBef>
                <a:spcPts val="100"/>
              </a:spcBef>
            </a:pPr>
            <a:r>
              <a:rPr lang="es-MX" sz="3600" spc="-280" dirty="0" err="1">
                <a:solidFill>
                  <a:srgbClr val="FFFFFF"/>
                </a:solidFill>
                <a:latin typeface="Arial"/>
                <a:cs typeface="Arial"/>
              </a:rPr>
              <a:t>Recoleccion</a:t>
            </a:r>
            <a:r>
              <a:rPr lang="es-MX" sz="3600" spc="-280" dirty="0">
                <a:solidFill>
                  <a:srgbClr val="FFFFFF"/>
                </a:solidFill>
                <a:latin typeface="Arial"/>
                <a:cs typeface="Arial"/>
              </a:rPr>
              <a:t> de datos </a:t>
            </a:r>
            <a:r>
              <a:rPr sz="3600" spc="-525" dirty="0">
                <a:solidFill>
                  <a:srgbClr val="FFFFFF"/>
                </a:solidFill>
                <a:latin typeface="Arial"/>
                <a:cs typeface="Arial"/>
              </a:rPr>
              <a:t> </a:t>
            </a:r>
            <a:r>
              <a:rPr sz="3600" spc="-210" dirty="0">
                <a:solidFill>
                  <a:srgbClr val="FFFFFF"/>
                </a:solidFill>
                <a:latin typeface="Arial"/>
                <a:cs typeface="Arial"/>
              </a:rPr>
              <a:t>–</a:t>
            </a:r>
            <a:endParaRPr sz="3600" dirty="0">
              <a:latin typeface="Arial"/>
              <a:cs typeface="Arial"/>
            </a:endParaRPr>
          </a:p>
          <a:p>
            <a:pPr marL="12700">
              <a:lnSpc>
                <a:spcPts val="4015"/>
              </a:lnSpc>
            </a:pPr>
            <a:r>
              <a:rPr sz="3600" spc="-300" dirty="0">
                <a:solidFill>
                  <a:srgbClr val="FFFFFF"/>
                </a:solidFill>
                <a:latin typeface="Arial"/>
                <a:cs typeface="Arial"/>
              </a:rPr>
              <a:t>Web</a:t>
            </a:r>
            <a:r>
              <a:rPr sz="3600" spc="-380" dirty="0">
                <a:solidFill>
                  <a:srgbClr val="FFFFFF"/>
                </a:solidFill>
                <a:latin typeface="Arial"/>
                <a:cs typeface="Arial"/>
              </a:rPr>
              <a:t> </a:t>
            </a:r>
            <a:r>
              <a:rPr sz="3600" spc="-300" dirty="0">
                <a:solidFill>
                  <a:srgbClr val="FFFFFF"/>
                </a:solidFill>
                <a:latin typeface="Arial"/>
                <a:cs typeface="Arial"/>
              </a:rPr>
              <a:t>Scraping</a:t>
            </a:r>
            <a:endParaRPr sz="3600" dirty="0">
              <a:latin typeface="Arial"/>
              <a:cs typeface="Arial"/>
            </a:endParaRPr>
          </a:p>
        </p:txBody>
      </p:sp>
      <p:grpSp>
        <p:nvGrpSpPr>
          <p:cNvPr id="6" name="object 6"/>
          <p:cNvGrpSpPr/>
          <p:nvPr/>
        </p:nvGrpSpPr>
        <p:grpSpPr>
          <a:xfrm>
            <a:off x="5111496" y="713231"/>
            <a:ext cx="2621280" cy="2318385"/>
            <a:chOff x="5111496" y="713231"/>
            <a:chExt cx="2621280" cy="2318385"/>
          </a:xfrm>
        </p:grpSpPr>
        <p:sp>
          <p:nvSpPr>
            <p:cNvPr id="7" name="object 7"/>
            <p:cNvSpPr/>
            <p:nvPr/>
          </p:nvSpPr>
          <p:spPr>
            <a:xfrm>
              <a:off x="5506212" y="1098804"/>
              <a:ext cx="304800" cy="1932432"/>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5527548" y="1110995"/>
              <a:ext cx="225551" cy="1862327"/>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5111496" y="713231"/>
              <a:ext cx="2580131" cy="1580388"/>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5134356" y="1037843"/>
              <a:ext cx="2598420" cy="981455"/>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5132832" y="734567"/>
              <a:ext cx="2500884" cy="1501139"/>
            </a:xfrm>
            <a:prstGeom prst="rect">
              <a:avLst/>
            </a:prstGeom>
            <a:blipFill>
              <a:blip r:embed="rId6" cstate="print"/>
              <a:stretch>
                <a:fillRect/>
              </a:stretch>
            </a:blipFill>
          </p:spPr>
          <p:txBody>
            <a:bodyPr wrap="square" lIns="0" tIns="0" rIns="0" bIns="0" rtlCol="0"/>
            <a:lstStyle/>
            <a:p>
              <a:endParaRPr/>
            </a:p>
          </p:txBody>
        </p:sp>
      </p:grpSp>
      <p:sp>
        <p:nvSpPr>
          <p:cNvPr id="12" name="object 12"/>
          <p:cNvSpPr txBox="1"/>
          <p:nvPr/>
        </p:nvSpPr>
        <p:spPr>
          <a:xfrm>
            <a:off x="5314569" y="1104137"/>
            <a:ext cx="2121535" cy="665480"/>
          </a:xfrm>
          <a:prstGeom prst="rect">
            <a:avLst/>
          </a:prstGeom>
        </p:spPr>
        <p:txBody>
          <a:bodyPr vert="horz" wrap="square" lIns="0" tIns="12065" rIns="0" bIns="0" rtlCol="0">
            <a:spAutoFit/>
          </a:bodyPr>
          <a:lstStyle/>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a:latin typeface="Carlito"/>
              <a:cs typeface="Carlito"/>
            </a:endParaRPr>
          </a:p>
          <a:p>
            <a:pPr marL="13335" algn="ctr">
              <a:lnSpc>
                <a:spcPts val="2520"/>
              </a:lnSpc>
            </a:pPr>
            <a:r>
              <a:rPr sz="2200" spc="-25" dirty="0">
                <a:solidFill>
                  <a:srgbClr val="FFFFFF"/>
                </a:solidFill>
                <a:latin typeface="Carlito"/>
                <a:cs typeface="Carlito"/>
              </a:rPr>
              <a:t>html</a:t>
            </a:r>
            <a:endParaRPr sz="2200">
              <a:latin typeface="Carlito"/>
              <a:cs typeface="Carlito"/>
            </a:endParaRPr>
          </a:p>
        </p:txBody>
      </p:sp>
      <p:grpSp>
        <p:nvGrpSpPr>
          <p:cNvPr id="13" name="object 13"/>
          <p:cNvGrpSpPr/>
          <p:nvPr/>
        </p:nvGrpSpPr>
        <p:grpSpPr>
          <a:xfrm>
            <a:off x="5111496" y="2589276"/>
            <a:ext cx="2580640" cy="2318385"/>
            <a:chOff x="5111496" y="2589276"/>
            <a:chExt cx="2580640" cy="2318385"/>
          </a:xfrm>
        </p:grpSpPr>
        <p:sp>
          <p:nvSpPr>
            <p:cNvPr id="14" name="object 14"/>
            <p:cNvSpPr/>
            <p:nvPr/>
          </p:nvSpPr>
          <p:spPr>
            <a:xfrm>
              <a:off x="5506212" y="2965704"/>
              <a:ext cx="304800" cy="1941576"/>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5527548" y="2987040"/>
              <a:ext cx="225551" cy="1862327"/>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5111496" y="2589276"/>
              <a:ext cx="2580131" cy="1580388"/>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5334000" y="2913888"/>
              <a:ext cx="2135124" cy="981456"/>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5132832" y="2610612"/>
              <a:ext cx="2500884" cy="1501139"/>
            </a:xfrm>
            <a:prstGeom prst="rect">
              <a:avLst/>
            </a:prstGeom>
            <a:blipFill>
              <a:blip r:embed="rId6" cstate="print"/>
              <a:stretch>
                <a:fillRect/>
              </a:stretch>
            </a:blipFill>
          </p:spPr>
          <p:txBody>
            <a:bodyPr wrap="square" lIns="0" tIns="0" rIns="0" bIns="0" rtlCol="0"/>
            <a:lstStyle/>
            <a:p>
              <a:endParaRPr/>
            </a:p>
          </p:txBody>
        </p:sp>
      </p:grpSp>
      <p:sp>
        <p:nvSpPr>
          <p:cNvPr id="19" name="object 19"/>
          <p:cNvSpPr txBox="1"/>
          <p:nvPr/>
        </p:nvSpPr>
        <p:spPr>
          <a:xfrm>
            <a:off x="5514594" y="2980689"/>
            <a:ext cx="1709420" cy="665480"/>
          </a:xfrm>
          <a:prstGeom prst="rect">
            <a:avLst/>
          </a:prstGeom>
        </p:spPr>
        <p:txBody>
          <a:bodyPr vert="horz" wrap="square" lIns="0" tIns="12065" rIns="0" bIns="0" rtlCol="0">
            <a:spAutoFit/>
          </a:bodyPr>
          <a:lstStyle/>
          <a:p>
            <a:pPr marL="73025">
              <a:lnSpc>
                <a:spcPts val="2520"/>
              </a:lnSpc>
              <a:spcBef>
                <a:spcPts val="95"/>
              </a:spcBef>
            </a:pPr>
            <a:r>
              <a:rPr sz="2200" spc="-15" dirty="0">
                <a:solidFill>
                  <a:srgbClr val="FFFFFF"/>
                </a:solidFill>
                <a:latin typeface="Carlito"/>
                <a:cs typeface="Carlito"/>
              </a:rPr>
              <a:t>BeautifulSoup</a:t>
            </a:r>
            <a:endParaRPr sz="220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a:latin typeface="Carlito"/>
              <a:cs typeface="Carlito"/>
            </a:endParaRPr>
          </a:p>
        </p:txBody>
      </p:sp>
      <p:grpSp>
        <p:nvGrpSpPr>
          <p:cNvPr id="20" name="object 20"/>
          <p:cNvGrpSpPr/>
          <p:nvPr/>
        </p:nvGrpSpPr>
        <p:grpSpPr>
          <a:xfrm>
            <a:off x="5111496" y="4465320"/>
            <a:ext cx="3906520" cy="1580515"/>
            <a:chOff x="5111496" y="4465320"/>
            <a:chExt cx="3906520" cy="1580515"/>
          </a:xfrm>
        </p:grpSpPr>
        <p:sp>
          <p:nvSpPr>
            <p:cNvPr id="21" name="object 21"/>
            <p:cNvSpPr/>
            <p:nvPr/>
          </p:nvSpPr>
          <p:spPr>
            <a:xfrm>
              <a:off x="5625084" y="4721352"/>
              <a:ext cx="3392423" cy="304800"/>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5646420" y="4742688"/>
              <a:ext cx="3313176" cy="225551"/>
            </a:xfrm>
            <a:prstGeom prst="rect">
              <a:avLst/>
            </a:prstGeom>
            <a:blipFill>
              <a:blip r:embed="rId10" cstate="print"/>
              <a:stretch>
                <a:fillRect/>
              </a:stretch>
            </a:blipFill>
          </p:spPr>
          <p:txBody>
            <a:bodyPr wrap="square" lIns="0" tIns="0" rIns="0" bIns="0" rtlCol="0"/>
            <a:lstStyle/>
            <a:p>
              <a:endParaRPr/>
            </a:p>
          </p:txBody>
        </p:sp>
        <p:sp>
          <p:nvSpPr>
            <p:cNvPr id="23" name="object 23"/>
            <p:cNvSpPr/>
            <p:nvPr/>
          </p:nvSpPr>
          <p:spPr>
            <a:xfrm>
              <a:off x="5111496" y="4465320"/>
              <a:ext cx="2580131" cy="1580388"/>
            </a:xfrm>
            <a:prstGeom prst="rect">
              <a:avLst/>
            </a:prstGeom>
            <a:blipFill>
              <a:blip r:embed="rId4" cstate="print"/>
              <a:stretch>
                <a:fillRect/>
              </a:stretch>
            </a:blipFill>
          </p:spPr>
          <p:txBody>
            <a:bodyPr wrap="square" lIns="0" tIns="0" rIns="0" bIns="0" rtlCol="0"/>
            <a:lstStyle/>
            <a:p>
              <a:endParaRPr/>
            </a:p>
          </p:txBody>
        </p:sp>
        <p:sp>
          <p:nvSpPr>
            <p:cNvPr id="24" name="object 24"/>
            <p:cNvSpPr/>
            <p:nvPr/>
          </p:nvSpPr>
          <p:spPr>
            <a:xfrm>
              <a:off x="5289804" y="4789932"/>
              <a:ext cx="2287524" cy="981456"/>
            </a:xfrm>
            <a:prstGeom prst="rect">
              <a:avLst/>
            </a:prstGeom>
            <a:blipFill>
              <a:blip r:embed="rId11" cstate="print"/>
              <a:stretch>
                <a:fillRect/>
              </a:stretch>
            </a:blipFill>
          </p:spPr>
          <p:txBody>
            <a:bodyPr wrap="square" lIns="0" tIns="0" rIns="0" bIns="0" rtlCol="0"/>
            <a:lstStyle/>
            <a:p>
              <a:endParaRPr/>
            </a:p>
          </p:txBody>
        </p:sp>
        <p:sp>
          <p:nvSpPr>
            <p:cNvPr id="25" name="object 25"/>
            <p:cNvSpPr/>
            <p:nvPr/>
          </p:nvSpPr>
          <p:spPr>
            <a:xfrm>
              <a:off x="5132832" y="4486656"/>
              <a:ext cx="2500884" cy="1501140"/>
            </a:xfrm>
            <a:prstGeom prst="rect">
              <a:avLst/>
            </a:prstGeom>
            <a:blipFill>
              <a:blip r:embed="rId6" cstate="print"/>
              <a:stretch>
                <a:fillRect/>
              </a:stretch>
            </a:blipFill>
          </p:spPr>
          <p:txBody>
            <a:bodyPr wrap="square" lIns="0" tIns="0" rIns="0" bIns="0" rtlCol="0"/>
            <a:lstStyle/>
            <a:p>
              <a:endParaRPr/>
            </a:p>
          </p:txBody>
        </p:sp>
      </p:grpSp>
      <p:sp>
        <p:nvSpPr>
          <p:cNvPr id="26" name="object 26"/>
          <p:cNvSpPr txBox="1"/>
          <p:nvPr/>
        </p:nvSpPr>
        <p:spPr>
          <a:xfrm>
            <a:off x="5470016" y="4854321"/>
            <a:ext cx="1802130" cy="668655"/>
          </a:xfrm>
          <a:prstGeom prst="rect">
            <a:avLst/>
          </a:prstGeom>
        </p:spPr>
        <p:txBody>
          <a:bodyPr vert="horz" wrap="square" lIns="0" tIns="44450" rIns="0" bIns="0" rtlCol="0">
            <a:spAutoFit/>
          </a:bodyPr>
          <a:lstStyle/>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a:latin typeface="Carlito"/>
              <a:cs typeface="Carlito"/>
            </a:endParaRPr>
          </a:p>
        </p:txBody>
      </p:sp>
      <p:grpSp>
        <p:nvGrpSpPr>
          <p:cNvPr id="27" name="object 27"/>
          <p:cNvGrpSpPr/>
          <p:nvPr/>
        </p:nvGrpSpPr>
        <p:grpSpPr>
          <a:xfrm>
            <a:off x="8438388" y="2965704"/>
            <a:ext cx="2580640" cy="3080385"/>
            <a:chOff x="8438388" y="2965704"/>
            <a:chExt cx="2580640" cy="3080385"/>
          </a:xfrm>
        </p:grpSpPr>
        <p:sp>
          <p:nvSpPr>
            <p:cNvPr id="28" name="object 28"/>
            <p:cNvSpPr/>
            <p:nvPr/>
          </p:nvSpPr>
          <p:spPr>
            <a:xfrm>
              <a:off x="8833104" y="2965704"/>
              <a:ext cx="304800" cy="1941576"/>
            </a:xfrm>
            <a:prstGeom prst="rect">
              <a:avLst/>
            </a:prstGeom>
            <a:blipFill>
              <a:blip r:embed="rId12" cstate="print"/>
              <a:stretch>
                <a:fillRect/>
              </a:stretch>
            </a:blipFill>
          </p:spPr>
          <p:txBody>
            <a:bodyPr wrap="square" lIns="0" tIns="0" rIns="0" bIns="0" rtlCol="0"/>
            <a:lstStyle/>
            <a:p>
              <a:endParaRPr/>
            </a:p>
          </p:txBody>
        </p:sp>
        <p:sp>
          <p:nvSpPr>
            <p:cNvPr id="29" name="object 29"/>
            <p:cNvSpPr/>
            <p:nvPr/>
          </p:nvSpPr>
          <p:spPr>
            <a:xfrm>
              <a:off x="8854440" y="2987040"/>
              <a:ext cx="225551" cy="1862327"/>
            </a:xfrm>
            <a:prstGeom prst="rect">
              <a:avLst/>
            </a:prstGeom>
            <a:blipFill>
              <a:blip r:embed="rId13" cstate="print"/>
              <a:stretch>
                <a:fillRect/>
              </a:stretch>
            </a:blipFill>
          </p:spPr>
          <p:txBody>
            <a:bodyPr wrap="square" lIns="0" tIns="0" rIns="0" bIns="0" rtlCol="0"/>
            <a:lstStyle/>
            <a:p>
              <a:endParaRPr/>
            </a:p>
          </p:txBody>
        </p:sp>
        <p:sp>
          <p:nvSpPr>
            <p:cNvPr id="30" name="object 30"/>
            <p:cNvSpPr/>
            <p:nvPr/>
          </p:nvSpPr>
          <p:spPr>
            <a:xfrm>
              <a:off x="8438388" y="4465320"/>
              <a:ext cx="2580131" cy="1580388"/>
            </a:xfrm>
            <a:prstGeom prst="rect">
              <a:avLst/>
            </a:prstGeom>
            <a:blipFill>
              <a:blip r:embed="rId4" cstate="print"/>
              <a:stretch>
                <a:fillRect/>
              </a:stretch>
            </a:blipFill>
          </p:spPr>
          <p:txBody>
            <a:bodyPr wrap="square" lIns="0" tIns="0" rIns="0" bIns="0" rtlCol="0"/>
            <a:lstStyle/>
            <a:p>
              <a:endParaRPr/>
            </a:p>
          </p:txBody>
        </p:sp>
        <p:sp>
          <p:nvSpPr>
            <p:cNvPr id="31" name="object 31"/>
            <p:cNvSpPr/>
            <p:nvPr/>
          </p:nvSpPr>
          <p:spPr>
            <a:xfrm>
              <a:off x="8546592" y="4943855"/>
              <a:ext cx="2363724" cy="673607"/>
            </a:xfrm>
            <a:prstGeom prst="rect">
              <a:avLst/>
            </a:prstGeom>
            <a:blipFill>
              <a:blip r:embed="rId14" cstate="print"/>
              <a:stretch>
                <a:fillRect/>
              </a:stretch>
            </a:blipFill>
          </p:spPr>
          <p:txBody>
            <a:bodyPr wrap="square" lIns="0" tIns="0" rIns="0" bIns="0" rtlCol="0"/>
            <a:lstStyle/>
            <a:p>
              <a:endParaRPr/>
            </a:p>
          </p:txBody>
        </p:sp>
        <p:sp>
          <p:nvSpPr>
            <p:cNvPr id="32" name="object 32"/>
            <p:cNvSpPr/>
            <p:nvPr/>
          </p:nvSpPr>
          <p:spPr>
            <a:xfrm>
              <a:off x="8459724" y="4486656"/>
              <a:ext cx="2500883" cy="1501140"/>
            </a:xfrm>
            <a:prstGeom prst="rect">
              <a:avLst/>
            </a:prstGeom>
            <a:blipFill>
              <a:blip r:embed="rId6" cstate="print"/>
              <a:stretch>
                <a:fillRect/>
              </a:stretch>
            </a:blipFill>
          </p:spPr>
          <p:txBody>
            <a:bodyPr wrap="square" lIns="0" tIns="0" rIns="0" bIns="0" rtlCol="0"/>
            <a:lstStyle/>
            <a:p>
              <a:endParaRPr/>
            </a:p>
          </p:txBody>
        </p:sp>
      </p:grpSp>
      <p:sp>
        <p:nvSpPr>
          <p:cNvPr id="33" name="object 33"/>
          <p:cNvSpPr txBox="1"/>
          <p:nvPr/>
        </p:nvSpPr>
        <p:spPr>
          <a:xfrm>
            <a:off x="8727440" y="5007990"/>
            <a:ext cx="1943735" cy="360680"/>
          </a:xfrm>
          <a:prstGeom prst="rect">
            <a:avLst/>
          </a:prstGeom>
        </p:spPr>
        <p:txBody>
          <a:bodyPr vert="horz" wrap="square" lIns="0" tIns="12065" rIns="0" bIns="0" rtlCol="0">
            <a:spAutoFit/>
          </a:bodyPr>
          <a:lstStyle/>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a:latin typeface="Carlito"/>
              <a:cs typeface="Carlito"/>
            </a:endParaRPr>
          </a:p>
        </p:txBody>
      </p:sp>
      <p:grpSp>
        <p:nvGrpSpPr>
          <p:cNvPr id="34" name="object 34"/>
          <p:cNvGrpSpPr/>
          <p:nvPr/>
        </p:nvGrpSpPr>
        <p:grpSpPr>
          <a:xfrm>
            <a:off x="8438388" y="1089660"/>
            <a:ext cx="2580640" cy="3112135"/>
            <a:chOff x="8438388" y="1089660"/>
            <a:chExt cx="2580640" cy="3112135"/>
          </a:xfrm>
        </p:grpSpPr>
        <p:sp>
          <p:nvSpPr>
            <p:cNvPr id="35" name="object 35"/>
            <p:cNvSpPr/>
            <p:nvPr/>
          </p:nvSpPr>
          <p:spPr>
            <a:xfrm>
              <a:off x="8833104" y="1089660"/>
              <a:ext cx="304800" cy="1941576"/>
            </a:xfrm>
            <a:prstGeom prst="rect">
              <a:avLst/>
            </a:prstGeom>
            <a:blipFill>
              <a:blip r:embed="rId12" cstate="print"/>
              <a:stretch>
                <a:fillRect/>
              </a:stretch>
            </a:blipFill>
          </p:spPr>
          <p:txBody>
            <a:bodyPr wrap="square" lIns="0" tIns="0" rIns="0" bIns="0" rtlCol="0"/>
            <a:lstStyle/>
            <a:p>
              <a:endParaRPr/>
            </a:p>
          </p:txBody>
        </p:sp>
        <p:sp>
          <p:nvSpPr>
            <p:cNvPr id="36" name="object 36"/>
            <p:cNvSpPr/>
            <p:nvPr/>
          </p:nvSpPr>
          <p:spPr>
            <a:xfrm>
              <a:off x="8854440" y="1110996"/>
              <a:ext cx="225551" cy="1862327"/>
            </a:xfrm>
            <a:prstGeom prst="rect">
              <a:avLst/>
            </a:prstGeom>
            <a:blipFill>
              <a:blip r:embed="rId13" cstate="print"/>
              <a:stretch>
                <a:fillRect/>
              </a:stretch>
            </a:blipFill>
          </p:spPr>
          <p:txBody>
            <a:bodyPr wrap="square" lIns="0" tIns="0" rIns="0" bIns="0" rtlCol="0"/>
            <a:lstStyle/>
            <a:p>
              <a:endParaRPr/>
            </a:p>
          </p:txBody>
        </p:sp>
        <p:sp>
          <p:nvSpPr>
            <p:cNvPr id="37" name="object 37"/>
            <p:cNvSpPr/>
            <p:nvPr/>
          </p:nvSpPr>
          <p:spPr>
            <a:xfrm>
              <a:off x="8438388" y="2589276"/>
              <a:ext cx="2580131" cy="1580388"/>
            </a:xfrm>
            <a:prstGeom prst="rect">
              <a:avLst/>
            </a:prstGeom>
            <a:blipFill>
              <a:blip r:embed="rId4" cstate="print"/>
              <a:stretch>
                <a:fillRect/>
              </a:stretch>
            </a:blipFill>
          </p:spPr>
          <p:txBody>
            <a:bodyPr wrap="square" lIns="0" tIns="0" rIns="0" bIns="0" rtlCol="0"/>
            <a:lstStyle/>
            <a:p>
              <a:endParaRPr/>
            </a:p>
          </p:txBody>
        </p:sp>
        <p:sp>
          <p:nvSpPr>
            <p:cNvPr id="38" name="object 38"/>
            <p:cNvSpPr/>
            <p:nvPr/>
          </p:nvSpPr>
          <p:spPr>
            <a:xfrm>
              <a:off x="8659368" y="2606040"/>
              <a:ext cx="2203704" cy="1595628"/>
            </a:xfrm>
            <a:prstGeom prst="rect">
              <a:avLst/>
            </a:prstGeom>
            <a:blipFill>
              <a:blip r:embed="rId15" cstate="print"/>
              <a:stretch>
                <a:fillRect/>
              </a:stretch>
            </a:blipFill>
          </p:spPr>
          <p:txBody>
            <a:bodyPr wrap="square" lIns="0" tIns="0" rIns="0" bIns="0" rtlCol="0"/>
            <a:lstStyle/>
            <a:p>
              <a:endParaRPr/>
            </a:p>
          </p:txBody>
        </p:sp>
        <p:sp>
          <p:nvSpPr>
            <p:cNvPr id="39" name="object 39"/>
            <p:cNvSpPr/>
            <p:nvPr/>
          </p:nvSpPr>
          <p:spPr>
            <a:xfrm>
              <a:off x="8459724" y="2610612"/>
              <a:ext cx="2500883" cy="1501139"/>
            </a:xfrm>
            <a:prstGeom prst="rect">
              <a:avLst/>
            </a:prstGeom>
            <a:blipFill>
              <a:blip r:embed="rId6" cstate="print"/>
              <a:stretch>
                <a:fillRect/>
              </a:stretch>
            </a:blipFill>
          </p:spPr>
          <p:txBody>
            <a:bodyPr wrap="square" lIns="0" tIns="0" rIns="0" bIns="0" rtlCol="0"/>
            <a:lstStyle/>
            <a:p>
              <a:endParaRPr/>
            </a:p>
          </p:txBody>
        </p:sp>
      </p:grpSp>
      <p:sp>
        <p:nvSpPr>
          <p:cNvPr id="40" name="object 40"/>
          <p:cNvSpPr txBox="1"/>
          <p:nvPr/>
        </p:nvSpPr>
        <p:spPr>
          <a:xfrm>
            <a:off x="8840216" y="2670810"/>
            <a:ext cx="1708150" cy="1282065"/>
          </a:xfrm>
          <a:prstGeom prst="rect">
            <a:avLst/>
          </a:prstGeom>
        </p:spPr>
        <p:txBody>
          <a:bodyPr vert="horz" wrap="square" lIns="0" tIns="40005" rIns="0" bIns="0" rtlCol="0">
            <a:spAutoFit/>
          </a:bodyPr>
          <a:lstStyle/>
          <a:p>
            <a:pPr marL="12700" marR="5080" algn="ctr">
              <a:lnSpc>
                <a:spcPct val="91600"/>
              </a:lnSpc>
              <a:spcBef>
                <a:spcPts val="315"/>
              </a:spcBef>
            </a:pPr>
            <a:r>
              <a:rPr sz="2200" spc="-45" dirty="0">
                <a:solidFill>
                  <a:srgbClr val="FFFFFF"/>
                </a:solidFill>
                <a:latin typeface="Carlito"/>
                <a:cs typeface="Carlito"/>
              </a:rPr>
              <a:t>Iterate</a:t>
            </a:r>
            <a:r>
              <a:rPr sz="2200" spc="-135" dirty="0">
                <a:solidFill>
                  <a:srgbClr val="FFFFFF"/>
                </a:solidFill>
                <a:latin typeface="Carlito"/>
                <a:cs typeface="Carlito"/>
              </a:rPr>
              <a:t> </a:t>
            </a:r>
            <a:r>
              <a:rPr sz="2200" spc="-20" dirty="0">
                <a:solidFill>
                  <a:srgbClr val="FFFFFF"/>
                </a:solidFill>
                <a:latin typeface="Carlito"/>
                <a:cs typeface="Carlito"/>
              </a:rPr>
              <a:t>through  table </a:t>
            </a:r>
            <a:r>
              <a:rPr sz="2200" spc="-5" dirty="0">
                <a:solidFill>
                  <a:srgbClr val="FFFFFF"/>
                </a:solidFill>
                <a:latin typeface="Carlito"/>
                <a:cs typeface="Carlito"/>
              </a:rPr>
              <a:t>cells </a:t>
            </a:r>
            <a:r>
              <a:rPr sz="2200" spc="-30" dirty="0">
                <a:solidFill>
                  <a:srgbClr val="FFFFFF"/>
                </a:solidFill>
                <a:latin typeface="Carlito"/>
                <a:cs typeface="Carlito"/>
              </a:rPr>
              <a:t>to  extract </a:t>
            </a:r>
            <a:r>
              <a:rPr sz="2200" spc="-35" dirty="0">
                <a:solidFill>
                  <a:srgbClr val="FFFFFF"/>
                </a:solidFill>
                <a:latin typeface="Carlito"/>
                <a:cs typeface="Carlito"/>
              </a:rPr>
              <a:t>data </a:t>
            </a:r>
            <a:r>
              <a:rPr sz="2200" spc="-30" dirty="0">
                <a:solidFill>
                  <a:srgbClr val="FFFFFF"/>
                </a:solidFill>
                <a:latin typeface="Carlito"/>
                <a:cs typeface="Carlito"/>
              </a:rPr>
              <a:t>to  </a:t>
            </a:r>
            <a:r>
              <a:rPr sz="2200" spc="-10" dirty="0">
                <a:solidFill>
                  <a:srgbClr val="FFFFFF"/>
                </a:solidFill>
                <a:latin typeface="Carlito"/>
                <a:cs typeface="Carlito"/>
              </a:rPr>
              <a:t>dictionary</a:t>
            </a:r>
            <a:endParaRPr sz="2200">
              <a:latin typeface="Carlito"/>
              <a:cs typeface="Carlito"/>
            </a:endParaRPr>
          </a:p>
        </p:txBody>
      </p:sp>
      <p:grpSp>
        <p:nvGrpSpPr>
          <p:cNvPr id="41" name="object 41"/>
          <p:cNvGrpSpPr/>
          <p:nvPr/>
        </p:nvGrpSpPr>
        <p:grpSpPr>
          <a:xfrm>
            <a:off x="8438388" y="713231"/>
            <a:ext cx="2580640" cy="1580515"/>
            <a:chOff x="8438388" y="713231"/>
            <a:chExt cx="2580640" cy="1580515"/>
          </a:xfrm>
        </p:grpSpPr>
        <p:sp>
          <p:nvSpPr>
            <p:cNvPr id="42" name="object 42"/>
            <p:cNvSpPr/>
            <p:nvPr/>
          </p:nvSpPr>
          <p:spPr>
            <a:xfrm>
              <a:off x="8438388" y="713231"/>
              <a:ext cx="2580131" cy="1580388"/>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8525256" y="1037843"/>
              <a:ext cx="2468879" cy="981455"/>
            </a:xfrm>
            <a:prstGeom prst="rect">
              <a:avLst/>
            </a:prstGeom>
            <a:blipFill>
              <a:blip r:embed="rId16" cstate="print"/>
              <a:stretch>
                <a:fillRect/>
              </a:stretch>
            </a:blipFill>
          </p:spPr>
          <p:txBody>
            <a:bodyPr wrap="square" lIns="0" tIns="0" rIns="0" bIns="0" rtlCol="0"/>
            <a:lstStyle/>
            <a:p>
              <a:endParaRPr/>
            </a:p>
          </p:txBody>
        </p:sp>
        <p:sp>
          <p:nvSpPr>
            <p:cNvPr id="44" name="object 44"/>
            <p:cNvSpPr/>
            <p:nvPr/>
          </p:nvSpPr>
          <p:spPr>
            <a:xfrm>
              <a:off x="8459724" y="734567"/>
              <a:ext cx="2500883" cy="1501139"/>
            </a:xfrm>
            <a:prstGeom prst="rect">
              <a:avLst/>
            </a:prstGeom>
            <a:blipFill>
              <a:blip r:embed="rId6" cstate="print"/>
              <a:stretch>
                <a:fillRect/>
              </a:stretch>
            </a:blipFill>
          </p:spPr>
          <p:txBody>
            <a:bodyPr wrap="square" lIns="0" tIns="0" rIns="0" bIns="0" rtlCol="0"/>
            <a:lstStyle/>
            <a:p>
              <a:endParaRPr/>
            </a:p>
          </p:txBody>
        </p:sp>
      </p:grpSp>
      <p:sp>
        <p:nvSpPr>
          <p:cNvPr id="45" name="object 45"/>
          <p:cNvSpPr txBox="1"/>
          <p:nvPr/>
        </p:nvSpPr>
        <p:spPr>
          <a:xfrm>
            <a:off x="8706104" y="1101090"/>
            <a:ext cx="1983105" cy="668020"/>
          </a:xfrm>
          <a:prstGeom prst="rect">
            <a:avLst/>
          </a:prstGeom>
        </p:spPr>
        <p:txBody>
          <a:bodyPr vert="horz" wrap="square" lIns="0" tIns="45719" rIns="0" bIns="0" rtlCol="0">
            <a:spAutoFit/>
          </a:bodyPr>
          <a:lstStyle/>
          <a:p>
            <a:pPr marL="384175" marR="5080" indent="-372110">
              <a:lnSpc>
                <a:spcPts val="2420"/>
              </a:lnSpc>
              <a:spcBef>
                <a:spcPts val="359"/>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a:latin typeface="Carlito"/>
              <a:cs typeface="Carl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615822"/>
            <a:ext cx="3688715" cy="756920"/>
          </a:xfrm>
          <a:prstGeom prst="rect">
            <a:avLst/>
          </a:prstGeom>
        </p:spPr>
        <p:txBody>
          <a:bodyPr vert="horz" wrap="square" lIns="0" tIns="12700" rIns="0" bIns="0" rtlCol="0">
            <a:spAutoFit/>
          </a:bodyPr>
          <a:lstStyle/>
          <a:p>
            <a:pPr marL="12700">
              <a:lnSpc>
                <a:spcPct val="100000"/>
              </a:lnSpc>
              <a:spcBef>
                <a:spcPts val="100"/>
              </a:spcBef>
            </a:pPr>
            <a:r>
              <a:rPr spc="-340" dirty="0"/>
              <a:t>Data</a:t>
            </a:r>
            <a:r>
              <a:rPr spc="-530" dirty="0"/>
              <a:t> </a:t>
            </a:r>
            <a:r>
              <a:rPr spc="-275" dirty="0"/>
              <a:t>Wrangling</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9</a:t>
            </a:fld>
            <a:endParaRPr dirty="0"/>
          </a:p>
        </p:txBody>
      </p:sp>
      <p:sp>
        <p:nvSpPr>
          <p:cNvPr id="8" name="Rectangle 2">
            <a:extLst>
              <a:ext uri="{FF2B5EF4-FFF2-40B4-BE49-F238E27FC236}">
                <a16:creationId xmlns:a16="http://schemas.microsoft.com/office/drawing/2014/main" id="{951B4FEE-3BE7-1B8D-26D9-400B23E70D8D}"/>
              </a:ext>
            </a:extLst>
          </p:cNvPr>
          <p:cNvSpPr>
            <a:spLocks noGrp="1" noChangeArrowheads="1"/>
          </p:cNvSpPr>
          <p:nvPr>
            <p:ph idx="1"/>
          </p:nvPr>
        </p:nvSpPr>
        <p:spPr bwMode="auto">
          <a:xfrm>
            <a:off x="308165" y="2136338"/>
            <a:ext cx="11575669"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L" altLang="es-CL"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800" b="0" i="0" u="none" strike="noStrike" cap="none" normalizeH="0" baseline="0" dirty="0">
                <a:ln>
                  <a:noFill/>
                </a:ln>
                <a:solidFill>
                  <a:schemeClr val="tx1"/>
                </a:solidFill>
                <a:effectLst/>
                <a:latin typeface="Arial" panose="020B0604020202020204" pitchFamily="34" charset="0"/>
              </a:rPr>
              <a:t>Crear una etiqueta de entrenamiento con los resultados de aterrizaje, donde </a:t>
            </a:r>
            <a:r>
              <a:rPr kumimoji="0" lang="es-CL" altLang="es-CL" sz="1800" b="1" i="0" u="none" strike="noStrike" cap="none" normalizeH="0" baseline="0" dirty="0">
                <a:ln>
                  <a:noFill/>
                </a:ln>
                <a:solidFill>
                  <a:schemeClr val="tx1"/>
                </a:solidFill>
                <a:effectLst/>
                <a:latin typeface="Arial" panose="020B0604020202020204" pitchFamily="34" charset="0"/>
              </a:rPr>
              <a:t>éxito = 1</a:t>
            </a:r>
            <a:r>
              <a:rPr kumimoji="0" lang="es-CL" altLang="es-CL" sz="1800" b="0" i="0" u="none" strike="noStrike" cap="none" normalizeH="0" baseline="0" dirty="0">
                <a:ln>
                  <a:noFill/>
                </a:ln>
                <a:solidFill>
                  <a:schemeClr val="tx1"/>
                </a:solidFill>
                <a:effectLst/>
                <a:latin typeface="Arial" panose="020B0604020202020204" pitchFamily="34" charset="0"/>
              </a:rPr>
              <a:t> y </a:t>
            </a:r>
            <a:r>
              <a:rPr kumimoji="0" lang="es-CL" altLang="es-CL" sz="1800" b="1" i="0" u="none" strike="noStrike" cap="none" normalizeH="0" baseline="0" dirty="0">
                <a:ln>
                  <a:noFill/>
                </a:ln>
                <a:solidFill>
                  <a:schemeClr val="tx1"/>
                </a:solidFill>
                <a:effectLst/>
                <a:latin typeface="Arial" panose="020B0604020202020204" pitchFamily="34" charset="0"/>
              </a:rPr>
              <a:t>fallo = 0</a:t>
            </a:r>
            <a:r>
              <a:rPr kumimoji="0" lang="es-CL" altLang="es-CL"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800" b="0" i="0" u="none" strike="noStrike" cap="none" normalizeH="0" baseline="0" dirty="0">
                <a:ln>
                  <a:noFill/>
                </a:ln>
                <a:solidFill>
                  <a:schemeClr val="tx1"/>
                </a:solidFill>
                <a:effectLst/>
                <a:latin typeface="Arial" panose="020B0604020202020204" pitchFamily="34" charset="0"/>
              </a:rPr>
              <a:t>La columna </a:t>
            </a:r>
            <a:r>
              <a:rPr kumimoji="0" lang="es-CL" altLang="es-CL" sz="1800" b="1" i="0" u="none" strike="noStrike" cap="none" normalizeH="0" baseline="0" dirty="0" err="1">
                <a:ln>
                  <a:noFill/>
                </a:ln>
                <a:solidFill>
                  <a:schemeClr val="tx1"/>
                </a:solidFill>
                <a:effectLst/>
                <a:latin typeface="Arial" panose="020B0604020202020204" pitchFamily="34" charset="0"/>
              </a:rPr>
              <a:t>Outcome</a:t>
            </a:r>
            <a:r>
              <a:rPr kumimoji="0" lang="es-CL" altLang="es-CL" sz="1800" b="0" i="0" u="none" strike="noStrike" cap="none" normalizeH="0" baseline="0" dirty="0">
                <a:ln>
                  <a:noFill/>
                </a:ln>
                <a:solidFill>
                  <a:schemeClr val="tx1"/>
                </a:solidFill>
                <a:effectLst/>
                <a:latin typeface="Arial" panose="020B0604020202020204" pitchFamily="34" charset="0"/>
              </a:rPr>
              <a:t> tiene dos componentes: </a:t>
            </a:r>
            <a:r>
              <a:rPr kumimoji="0" lang="es-CL" altLang="es-CL" sz="1800" b="0" i="1" u="none" strike="noStrike" cap="none" normalizeH="0" baseline="0" dirty="0">
                <a:ln>
                  <a:noFill/>
                </a:ln>
                <a:solidFill>
                  <a:schemeClr val="tx1"/>
                </a:solidFill>
                <a:effectLst/>
                <a:latin typeface="Arial" panose="020B0604020202020204" pitchFamily="34" charset="0"/>
              </a:rPr>
              <a:t>‘</a:t>
            </a:r>
            <a:r>
              <a:rPr kumimoji="0" lang="es-CL" altLang="es-CL" sz="1800" b="0" i="1" u="none" strike="noStrike" cap="none" normalizeH="0" baseline="0" dirty="0" err="1">
                <a:ln>
                  <a:noFill/>
                </a:ln>
                <a:solidFill>
                  <a:schemeClr val="tx1"/>
                </a:solidFill>
                <a:effectLst/>
                <a:latin typeface="Arial" panose="020B0604020202020204" pitchFamily="34" charset="0"/>
              </a:rPr>
              <a:t>Mission</a:t>
            </a:r>
            <a:r>
              <a:rPr kumimoji="0" lang="es-CL" altLang="es-CL" sz="1800" b="0" i="1" u="none" strike="noStrike" cap="none" normalizeH="0" baseline="0" dirty="0">
                <a:ln>
                  <a:noFill/>
                </a:ln>
                <a:solidFill>
                  <a:schemeClr val="tx1"/>
                </a:solidFill>
                <a:effectLst/>
                <a:latin typeface="Arial" panose="020B0604020202020204" pitchFamily="34" charset="0"/>
              </a:rPr>
              <a:t> </a:t>
            </a:r>
            <a:r>
              <a:rPr kumimoji="0" lang="es-CL" altLang="es-CL" sz="1800" b="0" i="1" u="none" strike="noStrike" cap="none" normalizeH="0" baseline="0" dirty="0" err="1">
                <a:ln>
                  <a:noFill/>
                </a:ln>
                <a:solidFill>
                  <a:schemeClr val="tx1"/>
                </a:solidFill>
                <a:effectLst/>
                <a:latin typeface="Arial" panose="020B0604020202020204" pitchFamily="34" charset="0"/>
              </a:rPr>
              <a:t>Outcome</a:t>
            </a:r>
            <a:r>
              <a:rPr kumimoji="0" lang="es-CL" altLang="es-CL" sz="1800" b="0" i="1" u="none" strike="noStrike" cap="none" normalizeH="0" baseline="0" dirty="0">
                <a:ln>
                  <a:noFill/>
                </a:ln>
                <a:solidFill>
                  <a:schemeClr val="tx1"/>
                </a:solidFill>
                <a:effectLst/>
                <a:latin typeface="Arial" panose="020B0604020202020204" pitchFamily="34" charset="0"/>
              </a:rPr>
              <a:t>’</a:t>
            </a:r>
            <a:r>
              <a:rPr kumimoji="0" lang="es-CL" altLang="es-CL" sz="1800" b="0" i="0" u="none" strike="noStrike" cap="none" normalizeH="0" baseline="0" dirty="0">
                <a:ln>
                  <a:noFill/>
                </a:ln>
                <a:solidFill>
                  <a:schemeClr val="tx1"/>
                </a:solidFill>
                <a:effectLst/>
                <a:latin typeface="Arial" panose="020B0604020202020204" pitchFamily="34" charset="0"/>
              </a:rPr>
              <a:t> y </a:t>
            </a:r>
            <a:r>
              <a:rPr kumimoji="0" lang="es-CL" altLang="es-CL" sz="1800" b="0" i="1" u="none" strike="noStrike" cap="none" normalizeH="0" baseline="0" dirty="0">
                <a:ln>
                  <a:noFill/>
                </a:ln>
                <a:solidFill>
                  <a:schemeClr val="tx1"/>
                </a:solidFill>
                <a:effectLst/>
                <a:latin typeface="Arial" panose="020B0604020202020204" pitchFamily="34" charset="0"/>
              </a:rPr>
              <a:t>‘</a:t>
            </a:r>
            <a:r>
              <a:rPr kumimoji="0" lang="es-CL" altLang="es-CL" sz="1800" b="0" i="1" u="none" strike="noStrike" cap="none" normalizeH="0" baseline="0" dirty="0" err="1">
                <a:ln>
                  <a:noFill/>
                </a:ln>
                <a:solidFill>
                  <a:schemeClr val="tx1"/>
                </a:solidFill>
                <a:effectLst/>
                <a:latin typeface="Arial" panose="020B0604020202020204" pitchFamily="34" charset="0"/>
              </a:rPr>
              <a:t>Landing</a:t>
            </a:r>
            <a:r>
              <a:rPr kumimoji="0" lang="es-CL" altLang="es-CL" sz="1800" b="0" i="1" u="none" strike="noStrike" cap="none" normalizeH="0" baseline="0" dirty="0">
                <a:ln>
                  <a:noFill/>
                </a:ln>
                <a:solidFill>
                  <a:schemeClr val="tx1"/>
                </a:solidFill>
                <a:effectLst/>
                <a:latin typeface="Arial" panose="020B0604020202020204" pitchFamily="34" charset="0"/>
              </a:rPr>
              <a:t> </a:t>
            </a:r>
            <a:r>
              <a:rPr kumimoji="0" lang="es-CL" altLang="es-CL" sz="1800" b="0" i="1" u="none" strike="noStrike" cap="none" normalizeH="0" baseline="0" dirty="0" err="1">
                <a:ln>
                  <a:noFill/>
                </a:ln>
                <a:solidFill>
                  <a:schemeClr val="tx1"/>
                </a:solidFill>
                <a:effectLst/>
                <a:latin typeface="Arial" panose="020B0604020202020204" pitchFamily="34" charset="0"/>
              </a:rPr>
              <a:t>Location</a:t>
            </a:r>
            <a:r>
              <a:rPr kumimoji="0" lang="es-CL" altLang="es-CL" sz="1800" b="0" i="1" u="none" strike="noStrike" cap="none" normalizeH="0" baseline="0" dirty="0">
                <a:ln>
                  <a:noFill/>
                </a:ln>
                <a:solidFill>
                  <a:schemeClr val="tx1"/>
                </a:solidFill>
                <a:effectLst/>
                <a:latin typeface="Arial" panose="020B0604020202020204" pitchFamily="34" charset="0"/>
              </a:rPr>
              <a:t>’</a:t>
            </a:r>
            <a:r>
              <a:rPr kumimoji="0" lang="es-CL" altLang="es-CL"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800" b="0" i="0" u="none" strike="noStrike" cap="none" normalizeH="0" baseline="0" dirty="0">
                <a:ln>
                  <a:noFill/>
                </a:ln>
                <a:solidFill>
                  <a:schemeClr val="tx1"/>
                </a:solidFill>
                <a:effectLst/>
                <a:latin typeface="Arial" panose="020B0604020202020204" pitchFamily="34" charset="0"/>
              </a:rPr>
              <a:t>Nueva columna de etiqueta de entrenamiento llamada </a:t>
            </a:r>
            <a:r>
              <a:rPr kumimoji="0" lang="es-CL" altLang="es-CL" sz="1800" b="1" i="0" u="none" strike="noStrike" cap="none" normalizeH="0" baseline="0" dirty="0">
                <a:ln>
                  <a:noFill/>
                </a:ln>
                <a:solidFill>
                  <a:schemeClr val="tx1"/>
                </a:solidFill>
                <a:effectLst/>
                <a:latin typeface="Arial" panose="020B0604020202020204" pitchFamily="34" charset="0"/>
              </a:rPr>
              <a:t>‘</a:t>
            </a:r>
            <a:r>
              <a:rPr kumimoji="0" lang="es-CL" altLang="es-CL" sz="1800" b="1" i="0" u="none" strike="noStrike" cap="none" normalizeH="0" baseline="0" dirty="0" err="1">
                <a:ln>
                  <a:noFill/>
                </a:ln>
                <a:solidFill>
                  <a:schemeClr val="tx1"/>
                </a:solidFill>
                <a:effectLst/>
                <a:latin typeface="Arial" panose="020B0604020202020204" pitchFamily="34" charset="0"/>
              </a:rPr>
              <a:t>class</a:t>
            </a:r>
            <a:r>
              <a:rPr kumimoji="0" lang="es-CL" altLang="es-CL" sz="1800" b="1" i="0" u="none" strike="noStrike" cap="none" normalizeH="0" baseline="0" dirty="0">
                <a:ln>
                  <a:noFill/>
                </a:ln>
                <a:solidFill>
                  <a:schemeClr val="tx1"/>
                </a:solidFill>
                <a:effectLst/>
                <a:latin typeface="Arial" panose="020B0604020202020204" pitchFamily="34" charset="0"/>
              </a:rPr>
              <a:t>’</a:t>
            </a:r>
            <a:r>
              <a:rPr kumimoji="0" lang="es-CL" altLang="es-CL" sz="1800" b="0" i="0" u="none" strike="noStrike" cap="none" normalizeH="0" baseline="0" dirty="0">
                <a:ln>
                  <a:noFill/>
                </a:ln>
                <a:solidFill>
                  <a:schemeClr val="tx1"/>
                </a:solidFill>
                <a:effectLst/>
                <a:latin typeface="Arial" panose="020B0604020202020204" pitchFamily="34" charset="0"/>
              </a:rPr>
              <a:t>, con un valor de </a:t>
            </a:r>
            <a:r>
              <a:rPr kumimoji="0" lang="es-CL" altLang="es-CL" sz="1800" b="1" i="0" u="none" strike="noStrike" cap="none" normalizeH="0" baseline="0" dirty="0">
                <a:ln>
                  <a:noFill/>
                </a:ln>
                <a:solidFill>
                  <a:schemeClr val="tx1"/>
                </a:solidFill>
                <a:effectLst/>
                <a:latin typeface="Arial" panose="020B0604020202020204" pitchFamily="34" charset="0"/>
              </a:rPr>
              <a:t>1</a:t>
            </a:r>
            <a:r>
              <a:rPr kumimoji="0" lang="es-CL" altLang="es-CL" sz="1800" b="0" i="0" u="none" strike="noStrike" cap="none" normalizeH="0" baseline="0" dirty="0">
                <a:ln>
                  <a:noFill/>
                </a:ln>
                <a:solidFill>
                  <a:schemeClr val="tx1"/>
                </a:solidFill>
                <a:effectLst/>
                <a:latin typeface="Arial" panose="020B0604020202020204" pitchFamily="34" charset="0"/>
              </a:rPr>
              <a:t> si </a:t>
            </a:r>
            <a:r>
              <a:rPr kumimoji="0" lang="es-CL" altLang="es-CL" sz="1800" b="0" i="1" u="none" strike="noStrike" cap="none" normalizeH="0" baseline="0" dirty="0">
                <a:ln>
                  <a:noFill/>
                </a:ln>
                <a:solidFill>
                  <a:schemeClr val="tx1"/>
                </a:solidFill>
                <a:effectLst/>
                <a:latin typeface="Arial" panose="020B0604020202020204" pitchFamily="34" charset="0"/>
              </a:rPr>
              <a:t>‘</a:t>
            </a:r>
            <a:r>
              <a:rPr kumimoji="0" lang="es-CL" altLang="es-CL" sz="1800" b="0" i="1" u="none" strike="noStrike" cap="none" normalizeH="0" baseline="0" dirty="0" err="1">
                <a:ln>
                  <a:noFill/>
                </a:ln>
                <a:solidFill>
                  <a:schemeClr val="tx1"/>
                </a:solidFill>
                <a:effectLst/>
                <a:latin typeface="Arial" panose="020B0604020202020204" pitchFamily="34" charset="0"/>
              </a:rPr>
              <a:t>Mission</a:t>
            </a:r>
            <a:r>
              <a:rPr kumimoji="0" lang="es-CL" altLang="es-CL" sz="1800" b="0" i="1" u="none" strike="noStrike" cap="none" normalizeH="0" baseline="0" dirty="0">
                <a:ln>
                  <a:noFill/>
                </a:ln>
                <a:solidFill>
                  <a:schemeClr val="tx1"/>
                </a:solidFill>
                <a:effectLst/>
                <a:latin typeface="Arial" panose="020B0604020202020204" pitchFamily="34" charset="0"/>
              </a:rPr>
              <a:t> </a:t>
            </a:r>
            <a:r>
              <a:rPr kumimoji="0" lang="es-CL" altLang="es-CL" sz="1800" b="0" i="1" u="none" strike="noStrike" cap="none" normalizeH="0" baseline="0" dirty="0" err="1">
                <a:ln>
                  <a:noFill/>
                </a:ln>
                <a:solidFill>
                  <a:schemeClr val="tx1"/>
                </a:solidFill>
                <a:effectLst/>
                <a:latin typeface="Arial" panose="020B0604020202020204" pitchFamily="34" charset="0"/>
              </a:rPr>
              <a:t>Outcome</a:t>
            </a:r>
            <a:r>
              <a:rPr kumimoji="0" lang="es-CL" altLang="es-CL" sz="1800" b="0" i="1" u="none" strike="noStrike" cap="none" normalizeH="0" baseline="0" dirty="0">
                <a:ln>
                  <a:noFill/>
                </a:ln>
                <a:solidFill>
                  <a:schemeClr val="tx1"/>
                </a:solidFill>
                <a:effectLst/>
                <a:latin typeface="Arial" panose="020B0604020202020204" pitchFamily="34" charset="0"/>
              </a:rPr>
              <a:t>’</a:t>
            </a:r>
            <a:r>
              <a:rPr kumimoji="0" lang="es-CL" altLang="es-CL" sz="1800" b="0" i="0" u="none" strike="noStrike" cap="none" normalizeH="0" baseline="0" dirty="0">
                <a:ln>
                  <a:noFill/>
                </a:ln>
                <a:solidFill>
                  <a:schemeClr val="tx1"/>
                </a:solidFill>
                <a:effectLst/>
                <a:latin typeface="Arial" panose="020B0604020202020204" pitchFamily="34" charset="0"/>
              </a:rPr>
              <a:t> es </a:t>
            </a:r>
            <a:r>
              <a:rPr kumimoji="0" lang="es-CL" altLang="es-CL" sz="1800" b="1" i="0" u="none" strike="noStrike" cap="none" normalizeH="0" baseline="0" dirty="0">
                <a:ln>
                  <a:noFill/>
                </a:ln>
                <a:solidFill>
                  <a:schemeClr val="tx1"/>
                </a:solidFill>
                <a:effectLst/>
                <a:latin typeface="Arial" panose="020B0604020202020204" pitchFamily="34" charset="0"/>
              </a:rPr>
              <a:t>True</a:t>
            </a:r>
            <a:r>
              <a:rPr kumimoji="0" lang="es-CL" altLang="es-C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s-CL" altLang="es-CL" sz="1800" b="0" i="0" u="none" strike="noStrike" cap="none" normalizeH="0" baseline="0" dirty="0">
                <a:ln>
                  <a:noFill/>
                </a:ln>
                <a:solidFill>
                  <a:schemeClr val="tx1"/>
                </a:solidFill>
                <a:effectLst/>
                <a:latin typeface="Arial" panose="020B0604020202020204" pitchFamily="34" charset="0"/>
              </a:rPr>
              <a:t>y </a:t>
            </a:r>
            <a:r>
              <a:rPr kumimoji="0" lang="es-CL" altLang="es-CL" sz="1800" b="1" i="0" u="none" strike="noStrike" cap="none" normalizeH="0" baseline="0" dirty="0">
                <a:ln>
                  <a:noFill/>
                </a:ln>
                <a:solidFill>
                  <a:schemeClr val="tx1"/>
                </a:solidFill>
                <a:effectLst/>
                <a:latin typeface="Arial" panose="020B0604020202020204" pitchFamily="34" charset="0"/>
              </a:rPr>
              <a:t>0</a:t>
            </a:r>
            <a:r>
              <a:rPr kumimoji="0" lang="es-CL" altLang="es-CL" sz="1800" b="0" i="0" u="none" strike="noStrike" cap="none" normalizeH="0" baseline="0" dirty="0">
                <a:ln>
                  <a:noFill/>
                </a:ln>
                <a:solidFill>
                  <a:schemeClr val="tx1"/>
                </a:solidFill>
                <a:effectLst/>
                <a:latin typeface="Arial" panose="020B0604020202020204" pitchFamily="34" charset="0"/>
              </a:rPr>
              <a:t> en caso contrario.</a:t>
            </a: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800" b="1" i="0" u="none" strike="noStrike" cap="none" normalizeH="0" baseline="0" dirty="0">
                <a:ln>
                  <a:noFill/>
                </a:ln>
                <a:solidFill>
                  <a:schemeClr val="tx1"/>
                </a:solidFill>
                <a:effectLst/>
                <a:latin typeface="Arial" panose="020B0604020202020204" pitchFamily="34" charset="0"/>
              </a:rPr>
              <a:t>Mapeo de valores:</a:t>
            </a:r>
            <a:endParaRPr kumimoji="0" lang="es-CL" altLang="es-CL"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800" b="1" i="0" u="none" strike="noStrike" cap="none" normalizeH="0" baseline="0" dirty="0">
                <a:ln>
                  <a:noFill/>
                </a:ln>
                <a:solidFill>
                  <a:schemeClr val="tx1"/>
                </a:solidFill>
                <a:effectLst/>
                <a:latin typeface="Arial" panose="020B0604020202020204" pitchFamily="34" charset="0"/>
              </a:rPr>
              <a:t>True ASDS</a:t>
            </a:r>
            <a:r>
              <a:rPr kumimoji="0" lang="es-CL" altLang="es-CL" sz="1800" b="0" i="0" u="none" strike="noStrike" cap="none" normalizeH="0" baseline="0" dirty="0">
                <a:ln>
                  <a:noFill/>
                </a:ln>
                <a:solidFill>
                  <a:schemeClr val="tx1"/>
                </a:solidFill>
                <a:effectLst/>
                <a:latin typeface="Arial" panose="020B0604020202020204" pitchFamily="34" charset="0"/>
              </a:rPr>
              <a:t>, </a:t>
            </a:r>
            <a:r>
              <a:rPr kumimoji="0" lang="es-CL" altLang="es-CL" sz="1800" b="1" i="0" u="none" strike="noStrike" cap="none" normalizeH="0" baseline="0" dirty="0">
                <a:ln>
                  <a:noFill/>
                </a:ln>
                <a:solidFill>
                  <a:schemeClr val="tx1"/>
                </a:solidFill>
                <a:effectLst/>
                <a:latin typeface="Arial" panose="020B0604020202020204" pitchFamily="34" charset="0"/>
              </a:rPr>
              <a:t>True RTLS</a:t>
            </a:r>
            <a:r>
              <a:rPr kumimoji="0" lang="es-CL" altLang="es-CL" sz="1800" b="0" i="0" u="none" strike="noStrike" cap="none" normalizeH="0" baseline="0" dirty="0">
                <a:ln>
                  <a:noFill/>
                </a:ln>
                <a:solidFill>
                  <a:schemeClr val="tx1"/>
                </a:solidFill>
                <a:effectLst/>
                <a:latin typeface="Arial" panose="020B0604020202020204" pitchFamily="34" charset="0"/>
              </a:rPr>
              <a:t>, &amp; </a:t>
            </a:r>
            <a:r>
              <a:rPr kumimoji="0" lang="es-CL" altLang="es-CL" sz="1800" b="1" i="0" u="none" strike="noStrike" cap="none" normalizeH="0" baseline="0" dirty="0">
                <a:ln>
                  <a:noFill/>
                </a:ln>
                <a:solidFill>
                  <a:schemeClr val="tx1"/>
                </a:solidFill>
                <a:effectLst/>
                <a:latin typeface="Arial" panose="020B0604020202020204" pitchFamily="34" charset="0"/>
              </a:rPr>
              <a:t>True </a:t>
            </a:r>
            <a:r>
              <a:rPr kumimoji="0" lang="es-CL" altLang="es-CL" sz="1800" b="1" i="0" u="none" strike="noStrike" cap="none" normalizeH="0" baseline="0" dirty="0" err="1">
                <a:ln>
                  <a:noFill/>
                </a:ln>
                <a:solidFill>
                  <a:schemeClr val="tx1"/>
                </a:solidFill>
                <a:effectLst/>
                <a:latin typeface="Arial" panose="020B0604020202020204" pitchFamily="34" charset="0"/>
              </a:rPr>
              <a:t>Ocean</a:t>
            </a:r>
            <a:r>
              <a:rPr kumimoji="0" lang="es-CL" altLang="es-CL" sz="1800" b="0" i="0" u="none" strike="noStrike" cap="none" normalizeH="0" baseline="0" dirty="0">
                <a:ln>
                  <a:noFill/>
                </a:ln>
                <a:solidFill>
                  <a:schemeClr val="tx1"/>
                </a:solidFill>
                <a:effectLst/>
                <a:latin typeface="Arial" panose="020B0604020202020204" pitchFamily="34" charset="0"/>
              </a:rPr>
              <a:t> → se asignan a </a:t>
            </a:r>
            <a:r>
              <a:rPr kumimoji="0" lang="es-CL" altLang="es-CL" sz="1800" b="1" i="0" u="none" strike="noStrike" cap="none" normalizeH="0" baseline="0" dirty="0">
                <a:ln>
                  <a:noFill/>
                </a:ln>
                <a:solidFill>
                  <a:schemeClr val="tx1"/>
                </a:solidFill>
                <a:effectLst/>
                <a:latin typeface="Arial" panose="020B0604020202020204" pitchFamily="34" charset="0"/>
              </a:rPr>
              <a:t>1</a:t>
            </a:r>
            <a:endParaRPr kumimoji="0" lang="es-CL" altLang="es-CL"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800" b="1" i="0" u="none" strike="noStrike" cap="none" normalizeH="0" baseline="0" dirty="0" err="1">
                <a:ln>
                  <a:noFill/>
                </a:ln>
                <a:solidFill>
                  <a:schemeClr val="tx1"/>
                </a:solidFill>
                <a:effectLst/>
                <a:latin typeface="Arial" panose="020B0604020202020204" pitchFamily="34" charset="0"/>
              </a:rPr>
              <a:t>None</a:t>
            </a:r>
            <a:r>
              <a:rPr kumimoji="0" lang="es-CL" altLang="es-CL" sz="1800" b="1" i="0" u="none" strike="noStrike" cap="none" normalizeH="0" baseline="0" dirty="0">
                <a:ln>
                  <a:noFill/>
                </a:ln>
                <a:solidFill>
                  <a:schemeClr val="tx1"/>
                </a:solidFill>
                <a:effectLst/>
                <a:latin typeface="Arial" panose="020B0604020202020204" pitchFamily="34" charset="0"/>
              </a:rPr>
              <a:t> </a:t>
            </a:r>
            <a:r>
              <a:rPr kumimoji="0" lang="es-CL" altLang="es-CL" sz="1800" b="1" i="0" u="none" strike="noStrike" cap="none" normalizeH="0" baseline="0" dirty="0" err="1">
                <a:ln>
                  <a:noFill/>
                </a:ln>
                <a:solidFill>
                  <a:schemeClr val="tx1"/>
                </a:solidFill>
                <a:effectLst/>
                <a:latin typeface="Arial" panose="020B0604020202020204" pitchFamily="34" charset="0"/>
              </a:rPr>
              <a:t>None</a:t>
            </a:r>
            <a:r>
              <a:rPr kumimoji="0" lang="es-CL" altLang="es-CL" sz="1800" b="0" i="0" u="none" strike="noStrike" cap="none" normalizeH="0" baseline="0" dirty="0">
                <a:ln>
                  <a:noFill/>
                </a:ln>
                <a:solidFill>
                  <a:schemeClr val="tx1"/>
                </a:solidFill>
                <a:effectLst/>
                <a:latin typeface="Arial" panose="020B0604020202020204" pitchFamily="34" charset="0"/>
              </a:rPr>
              <a:t>, </a:t>
            </a:r>
            <a:r>
              <a:rPr kumimoji="0" lang="es-CL" altLang="es-CL" sz="1800" b="1" i="0" u="none" strike="noStrike" cap="none" normalizeH="0" baseline="0" dirty="0">
                <a:ln>
                  <a:noFill/>
                </a:ln>
                <a:solidFill>
                  <a:schemeClr val="tx1"/>
                </a:solidFill>
                <a:effectLst/>
                <a:latin typeface="Arial" panose="020B0604020202020204" pitchFamily="34" charset="0"/>
              </a:rPr>
              <a:t>False ASDS</a:t>
            </a:r>
            <a:r>
              <a:rPr kumimoji="0" lang="es-CL" altLang="es-CL" sz="1800" b="0" i="0" u="none" strike="noStrike" cap="none" normalizeH="0" baseline="0" dirty="0">
                <a:ln>
                  <a:noFill/>
                </a:ln>
                <a:solidFill>
                  <a:schemeClr val="tx1"/>
                </a:solidFill>
                <a:effectLst/>
                <a:latin typeface="Arial" panose="020B0604020202020204" pitchFamily="34" charset="0"/>
              </a:rPr>
              <a:t>, </a:t>
            </a:r>
            <a:r>
              <a:rPr kumimoji="0" lang="es-CL" altLang="es-CL" sz="1800" b="1" i="0" u="none" strike="noStrike" cap="none" normalizeH="0" baseline="0" dirty="0" err="1">
                <a:ln>
                  <a:noFill/>
                </a:ln>
                <a:solidFill>
                  <a:schemeClr val="tx1"/>
                </a:solidFill>
                <a:effectLst/>
                <a:latin typeface="Arial" panose="020B0604020202020204" pitchFamily="34" charset="0"/>
              </a:rPr>
              <a:t>None</a:t>
            </a:r>
            <a:r>
              <a:rPr kumimoji="0" lang="es-CL" altLang="es-CL" sz="1800" b="1" i="0" u="none" strike="noStrike" cap="none" normalizeH="0" baseline="0" dirty="0">
                <a:ln>
                  <a:noFill/>
                </a:ln>
                <a:solidFill>
                  <a:schemeClr val="tx1"/>
                </a:solidFill>
                <a:effectLst/>
                <a:latin typeface="Arial" panose="020B0604020202020204" pitchFamily="34" charset="0"/>
              </a:rPr>
              <a:t> ASDS</a:t>
            </a:r>
            <a:r>
              <a:rPr kumimoji="0" lang="es-CL" altLang="es-CL" sz="1800" b="0" i="0" u="none" strike="noStrike" cap="none" normalizeH="0" baseline="0" dirty="0">
                <a:ln>
                  <a:noFill/>
                </a:ln>
                <a:solidFill>
                  <a:schemeClr val="tx1"/>
                </a:solidFill>
                <a:effectLst/>
                <a:latin typeface="Arial" panose="020B0604020202020204" pitchFamily="34" charset="0"/>
              </a:rPr>
              <a:t>, </a:t>
            </a:r>
            <a:r>
              <a:rPr kumimoji="0" lang="es-CL" altLang="es-CL" sz="1800" b="1" i="0" u="none" strike="noStrike" cap="none" normalizeH="0" baseline="0" dirty="0">
                <a:ln>
                  <a:noFill/>
                </a:ln>
                <a:solidFill>
                  <a:schemeClr val="tx1"/>
                </a:solidFill>
                <a:effectLst/>
                <a:latin typeface="Arial" panose="020B0604020202020204" pitchFamily="34" charset="0"/>
              </a:rPr>
              <a:t>False </a:t>
            </a:r>
            <a:r>
              <a:rPr kumimoji="0" lang="es-CL" altLang="es-CL" sz="1800" b="1" i="0" u="none" strike="noStrike" cap="none" normalizeH="0" baseline="0" dirty="0" err="1">
                <a:ln>
                  <a:noFill/>
                </a:ln>
                <a:solidFill>
                  <a:schemeClr val="tx1"/>
                </a:solidFill>
                <a:effectLst/>
                <a:latin typeface="Arial" panose="020B0604020202020204" pitchFamily="34" charset="0"/>
              </a:rPr>
              <a:t>Ocean</a:t>
            </a:r>
            <a:r>
              <a:rPr kumimoji="0" lang="es-CL" altLang="es-CL" sz="1800" b="0" i="0" u="none" strike="noStrike" cap="none" normalizeH="0" baseline="0" dirty="0">
                <a:ln>
                  <a:noFill/>
                </a:ln>
                <a:solidFill>
                  <a:schemeClr val="tx1"/>
                </a:solidFill>
                <a:effectLst/>
                <a:latin typeface="Arial" panose="020B0604020202020204" pitchFamily="34" charset="0"/>
              </a:rPr>
              <a:t>, </a:t>
            </a:r>
            <a:r>
              <a:rPr kumimoji="0" lang="es-CL" altLang="es-CL" sz="1800" b="1" i="0" u="none" strike="noStrike" cap="none" normalizeH="0" baseline="0" dirty="0">
                <a:ln>
                  <a:noFill/>
                </a:ln>
                <a:solidFill>
                  <a:schemeClr val="tx1"/>
                </a:solidFill>
                <a:effectLst/>
                <a:latin typeface="Arial" panose="020B0604020202020204" pitchFamily="34" charset="0"/>
              </a:rPr>
              <a:t>False RTLS</a:t>
            </a:r>
            <a:r>
              <a:rPr kumimoji="0" lang="es-CL" altLang="es-CL" sz="1800" b="0" i="0" u="none" strike="noStrike" cap="none" normalizeH="0" baseline="0" dirty="0">
                <a:ln>
                  <a:noFill/>
                </a:ln>
                <a:solidFill>
                  <a:schemeClr val="tx1"/>
                </a:solidFill>
                <a:effectLst/>
                <a:latin typeface="Arial" panose="020B0604020202020204" pitchFamily="34" charset="0"/>
              </a:rPr>
              <a:t> → se asignan a </a:t>
            </a:r>
            <a:r>
              <a:rPr kumimoji="0" lang="es-CL" altLang="es-CL" sz="1800" b="1" i="0" u="none" strike="noStrike" cap="none" normalizeH="0" baseline="0" dirty="0">
                <a:ln>
                  <a:noFill/>
                </a:ln>
                <a:solidFill>
                  <a:schemeClr val="tx1"/>
                </a:solidFill>
                <a:effectLst/>
                <a:latin typeface="Arial" panose="020B0604020202020204" pitchFamily="34" charset="0"/>
              </a:rPr>
              <a:t>0</a:t>
            </a:r>
            <a:endParaRPr kumimoji="0" lang="es-CL" altLang="es-CL"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L" altLang="es-CL" sz="1800" b="0" i="0" u="none" strike="noStrike" cap="none" normalizeH="0" baseline="0" dirty="0">
              <a:ln>
                <a:noFill/>
              </a:ln>
              <a:solidFill>
                <a:schemeClr val="tx1"/>
              </a:solidFill>
              <a:effectLst/>
              <a:latin typeface="Arial" panose="020B0604020202020204" pitchFamily="34" charset="0"/>
            </a:endParaRPr>
          </a:p>
        </p:txBody>
      </p:sp>
      <p:pic>
        <p:nvPicPr>
          <p:cNvPr id="10" name="Gráfico 9" descr="Hombre astronauta contorno">
            <a:extLst>
              <a:ext uri="{FF2B5EF4-FFF2-40B4-BE49-F238E27FC236}">
                <a16:creationId xmlns:a16="http://schemas.microsoft.com/office/drawing/2014/main" id="{510834C9-68EA-56A7-285A-ABD9385D19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71381" y="3581400"/>
            <a:ext cx="2762317" cy="2762317"/>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118</TotalTime>
  <Words>2735</Words>
  <Application>Microsoft Office PowerPoint</Application>
  <PresentationFormat>Panorámica</PresentationFormat>
  <Paragraphs>262</Paragraphs>
  <Slides>44</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44</vt:i4>
      </vt:variant>
    </vt:vector>
  </HeadingPairs>
  <TitlesOfParts>
    <vt:vector size="52" baseType="lpstr">
      <vt:lpstr>-apple-system</vt:lpstr>
      <vt:lpstr>Arial</vt:lpstr>
      <vt:lpstr>Bahnschrift Condensed</vt:lpstr>
      <vt:lpstr>Bahnschrift Light SemiCondensed</vt:lpstr>
      <vt:lpstr>Carlito</vt:lpstr>
      <vt:lpstr>Century Gothic</vt:lpstr>
      <vt:lpstr>Wingdings 3</vt:lpstr>
      <vt:lpstr>Ion</vt:lpstr>
      <vt:lpstr>Presentación de PowerPoint</vt:lpstr>
      <vt:lpstr>indice </vt:lpstr>
      <vt:lpstr>Resumen ejecutivo del proyecto </vt:lpstr>
      <vt:lpstr>Introduccion</vt:lpstr>
      <vt:lpstr>Metodología del proyecto </vt:lpstr>
      <vt:lpstr>Recopilación de datos</vt:lpstr>
      <vt:lpstr>Filtrar datos para incluir únicamente lanzamientos de Falcon 9</vt:lpstr>
      <vt:lpstr>Presentación de PowerPoint</vt:lpstr>
      <vt:lpstr>Data Wrangling</vt:lpstr>
      <vt:lpstr>EDA with Data Visualization</vt:lpstr>
      <vt:lpstr>EDA with SQL</vt:lpstr>
      <vt:lpstr>Build an interactive map with Folium</vt:lpstr>
      <vt:lpstr>Resultados </vt:lpstr>
      <vt:lpstr>Presentación de PowerPoint</vt:lpstr>
      <vt:lpstr>Numero de vuelos vs. lanzamiento</vt:lpstr>
      <vt:lpstr>Payload vs. Launch Site</vt:lpstr>
      <vt:lpstr>Success rate vs. Orbit type</vt:lpstr>
      <vt:lpstr>Flight Number vs. Orbit type</vt:lpstr>
      <vt:lpstr>Payload vs. Orbit type</vt:lpstr>
      <vt:lpstr>Launch Success Yearly Trend</vt:lpstr>
      <vt:lpstr>Presentación de PowerPoint</vt:lpstr>
      <vt:lpstr>All Launch Site Names</vt:lpstr>
      <vt:lpstr>Launch Site Names Beginning with `CCA`</vt:lpstr>
      <vt:lpstr>Total Payload Mass from NASA</vt:lpstr>
      <vt:lpstr>Average Payload Mass by F9 v1.1</vt:lpstr>
      <vt:lpstr>First Successful Ground Pad Landing Date</vt:lpstr>
      <vt:lpstr>Successful Drone Ship Landing with Payload  Between 4000 and 6000</vt:lpstr>
      <vt:lpstr>Total Number of Each Mission Outcome</vt:lpstr>
      <vt:lpstr>Boosters that Carried Maximum Payload</vt:lpstr>
      <vt:lpstr>2015 Failed Drone Ship Landing Records</vt:lpstr>
      <vt:lpstr>Ranking Counts of Successful Landings  Between 2010-06-04 and 2017-03-20</vt:lpstr>
      <vt:lpstr>Interactive Map with  Folium</vt:lpstr>
      <vt:lpstr>Launch Site Locations </vt:lpstr>
      <vt:lpstr>Color-Coded Launch Markers </vt:lpstr>
      <vt:lpstr>Key Location Proximities </vt:lpstr>
      <vt:lpstr>Build a Dashboard with  Plotly Dash</vt:lpstr>
      <vt:lpstr>Successful Launches Across Launch Sites </vt:lpstr>
      <vt:lpstr>Highest Success Rate Launch Site </vt:lpstr>
      <vt:lpstr>Payload Mass vs. Success vs. Booster  Version Category </vt:lpstr>
      <vt:lpstr>Presentación de PowerPoint</vt:lpstr>
      <vt:lpstr>Classification Accuracy</vt:lpstr>
      <vt:lpstr>Confusion Matrix</vt:lpstr>
      <vt:lpstr>CONCLUSION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walter rubilar</cp:lastModifiedBy>
  <cp:revision>2</cp:revision>
  <dcterms:created xsi:type="dcterms:W3CDTF">2021-08-26T16:53:12Z</dcterms:created>
  <dcterms:modified xsi:type="dcterms:W3CDTF">2024-12-10T22:17:11Z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2021-08-26T00:00:00Z</vt:filetime>
  </property>
  <property fmtid="{D5CDD505-2E9C-101B-9397-08002B2CF9AE}" pid="3" name="Creator">
    <vt:lpwstr>Microsoft® PowerPoint® 2016</vt:lpwstr>
  </property>
  <property fmtid="{D5CDD505-2E9C-101B-9397-08002B2CF9AE}" pid="4" name="LastSaved">
    <vt:filetime>2021-08-26T00:00:00Z</vt:filetime>
  </property>
</Properties>
</file>